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7" r:id="rId2"/>
    <p:sldId id="288" r:id="rId3"/>
    <p:sldId id="304" r:id="rId4"/>
    <p:sldId id="305" r:id="rId5"/>
    <p:sldId id="449" r:id="rId6"/>
    <p:sldId id="306" r:id="rId7"/>
    <p:sldId id="322" r:id="rId8"/>
    <p:sldId id="496" r:id="rId9"/>
    <p:sldId id="319" r:id="rId10"/>
    <p:sldId id="320" r:id="rId11"/>
    <p:sldId id="321" r:id="rId12"/>
    <p:sldId id="530" r:id="rId13"/>
    <p:sldId id="256" r:id="rId14"/>
    <p:sldId id="535" r:id="rId15"/>
    <p:sldId id="366" r:id="rId16"/>
    <p:sldId id="536" r:id="rId17"/>
    <p:sldId id="537" r:id="rId1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7"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FF5050"/>
    <a:srgbClr val="FF0066"/>
    <a:srgbClr val="00FFCC"/>
    <a:srgbClr val="FF0000"/>
    <a:srgbClr val="FFCCFF"/>
    <a:srgbClr val="FF7C80"/>
    <a:srgbClr val="0099FF"/>
    <a:srgbClr val="0070C0"/>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265" autoAdjust="0"/>
    <p:restoredTop sz="72694" autoAdjust="0"/>
  </p:normalViewPr>
  <p:slideViewPr>
    <p:cSldViewPr snapToGrid="0">
      <p:cViewPr varScale="1">
        <p:scale>
          <a:sx n="52" d="100"/>
          <a:sy n="52" d="100"/>
        </p:scale>
        <p:origin x="468" y="78"/>
      </p:cViewPr>
      <p:guideLst/>
    </p:cSldViewPr>
  </p:slideViewPr>
  <p:outlineViewPr>
    <p:cViewPr>
      <p:scale>
        <a:sx n="33" d="100"/>
        <a:sy n="33" d="100"/>
      </p:scale>
      <p:origin x="0" y="-2970"/>
    </p:cViewPr>
  </p:outlineViewPr>
  <p:notesTextViewPr>
    <p:cViewPr>
      <p:scale>
        <a:sx n="1" d="1"/>
        <a:sy n="1" d="1"/>
      </p:scale>
      <p:origin x="0" y="0"/>
    </p:cViewPr>
  </p:notesTextViewPr>
  <p:sorterViewPr>
    <p:cViewPr>
      <p:scale>
        <a:sx n="100" d="100"/>
        <a:sy n="100" d="100"/>
      </p:scale>
      <p:origin x="0" y="-3864"/>
    </p:cViewPr>
  </p:sorterViewPr>
  <p:notesViewPr>
    <p:cSldViewPr snapToGrid="0" showGuides="1">
      <p:cViewPr varScale="1">
        <p:scale>
          <a:sx n="51" d="100"/>
          <a:sy n="51" d="100"/>
        </p:scale>
        <p:origin x="2988" y="90"/>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9624" cy="494981"/>
          </a:xfrm>
          <a:prstGeom prst="rect">
            <a:avLst/>
          </a:prstGeom>
        </p:spPr>
        <p:txBody>
          <a:bodyPr vert="horz" lIns="91385" tIns="45693" rIns="91385" bIns="4569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139" y="1"/>
            <a:ext cx="2918037" cy="494981"/>
          </a:xfrm>
          <a:prstGeom prst="rect">
            <a:avLst/>
          </a:prstGeom>
        </p:spPr>
        <p:txBody>
          <a:bodyPr vert="horz" lIns="91385" tIns="45693" rIns="91385" bIns="45693" rtlCol="0"/>
          <a:lstStyle>
            <a:lvl1pPr algn="r">
              <a:defRPr sz="1200"/>
            </a:lvl1pPr>
          </a:lstStyle>
          <a:p>
            <a:fld id="{09A222BE-03F3-4D28-BC71-35FDC18DBE2E}" type="datetimeFigureOut">
              <a:rPr kumimoji="1" lang="ja-JP" altLang="en-US" smtClean="0"/>
              <a:t>2021/11/5</a:t>
            </a:fld>
            <a:endParaRPr kumimoji="1" lang="ja-JP" altLang="en-US"/>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385" tIns="45693" rIns="91385" bIns="45693" rtlCol="0" anchor="ctr"/>
          <a:lstStyle/>
          <a:p>
            <a:endParaRPr lang="ja-JP" altLang="en-US"/>
          </a:p>
        </p:txBody>
      </p:sp>
      <p:sp>
        <p:nvSpPr>
          <p:cNvPr id="5" name="ノート プレースホルダー 4"/>
          <p:cNvSpPr>
            <a:spLocks noGrp="1"/>
          </p:cNvSpPr>
          <p:nvPr>
            <p:ph type="body" sz="quarter" idx="3"/>
          </p:nvPr>
        </p:nvSpPr>
        <p:spPr>
          <a:xfrm>
            <a:off x="674370" y="4748331"/>
            <a:ext cx="5388610" cy="3885287"/>
          </a:xfrm>
          <a:prstGeom prst="rect">
            <a:avLst/>
          </a:prstGeom>
        </p:spPr>
        <p:txBody>
          <a:bodyPr vert="horz" lIns="91385" tIns="45693" rIns="91385" bIns="4569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332"/>
            <a:ext cx="2919624" cy="494981"/>
          </a:xfrm>
          <a:prstGeom prst="rect">
            <a:avLst/>
          </a:prstGeom>
        </p:spPr>
        <p:txBody>
          <a:bodyPr vert="horz" lIns="91385" tIns="45693" rIns="91385" bIns="4569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139" y="9371332"/>
            <a:ext cx="2918037" cy="494981"/>
          </a:xfrm>
          <a:prstGeom prst="rect">
            <a:avLst/>
          </a:prstGeom>
        </p:spPr>
        <p:txBody>
          <a:bodyPr vert="horz" lIns="91385" tIns="45693" rIns="91385" bIns="45693" rtlCol="0" anchor="b"/>
          <a:lstStyle>
            <a:lvl1pPr algn="r">
              <a:defRPr sz="1200"/>
            </a:lvl1pPr>
          </a:lstStyle>
          <a:p>
            <a:fld id="{5F199416-CD6D-4742-98C9-48BAB4A51B2B}" type="slidenum">
              <a:rPr kumimoji="1" lang="ja-JP" altLang="en-US" smtClean="0"/>
              <a:t>‹#›</a:t>
            </a:fld>
            <a:endParaRPr kumimoji="1" lang="ja-JP" altLang="en-US"/>
          </a:p>
        </p:txBody>
      </p:sp>
    </p:spTree>
    <p:extLst>
      <p:ext uri="{BB962C8B-B14F-4D97-AF65-F5344CB8AC3E}">
        <p14:creationId xmlns:p14="http://schemas.microsoft.com/office/powerpoint/2010/main" val="4582112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みなさん、こんにちは、学校教育課の安藤です。</a:t>
            </a:r>
            <a:r>
              <a:rPr kumimoji="1" lang="en-US" altLang="ja-JP" dirty="0"/>
              <a:t>3</a:t>
            </a:r>
            <a:r>
              <a:rPr kumimoji="1" lang="ja-JP" altLang="en-US" dirty="0"/>
              <a:t>年目となりました。</a:t>
            </a:r>
            <a:endParaRPr kumimoji="1" lang="en-US" altLang="ja-JP" dirty="0"/>
          </a:p>
          <a:p>
            <a:r>
              <a:rPr kumimoji="1" lang="ja-JP" altLang="en-US" dirty="0"/>
              <a:t>これから、鹿屋市ＧＩＧＡスクール構想、　一人一台タブレットの活用に関する取組状況について説明いたします。</a:t>
            </a:r>
            <a:endParaRPr kumimoji="1" lang="en-US" altLang="ja-JP" dirty="0"/>
          </a:p>
          <a:p>
            <a:r>
              <a:rPr kumimoji="1" lang="ja-JP" altLang="en-US" dirty="0"/>
              <a:t>よろしく、お願いします。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1</a:t>
            </a:fld>
            <a:endParaRPr kumimoji="1" lang="ja-JP" altLang="en-US"/>
          </a:p>
        </p:txBody>
      </p:sp>
    </p:spTree>
    <p:extLst>
      <p:ext uri="{BB962C8B-B14F-4D97-AF65-F5344CB8AC3E}">
        <p14:creationId xmlns:p14="http://schemas.microsoft.com/office/powerpoint/2010/main" val="3022001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次に、児童生徒が一人一台タブレットを活用した、個別学習の様子です。</a:t>
            </a:r>
            <a:endParaRPr kumimoji="1" lang="en-US" altLang="ja-JP" dirty="0"/>
          </a:p>
          <a:p>
            <a:r>
              <a:rPr kumimoji="1" lang="ja-JP" altLang="en-US" dirty="0"/>
              <a:t>一人一人の習熟の程度に応じた学習では</a:t>
            </a:r>
            <a:r>
              <a:rPr kumimoji="1" lang="en-US" altLang="ja-JP" dirty="0"/>
              <a:t>AI</a:t>
            </a:r>
            <a:r>
              <a:rPr kumimoji="1" lang="ja-JP" altLang="en-US" dirty="0"/>
              <a:t>型ドリル教材の活用を行ったり、調査活動では、インターネットによる情報収集、</a:t>
            </a:r>
            <a:endParaRPr kumimoji="1" lang="en-US" altLang="ja-JP" dirty="0"/>
          </a:p>
          <a:p>
            <a:r>
              <a:rPr kumimoji="1" lang="ja-JP" altLang="en-US" dirty="0"/>
              <a:t>表現・制作活動では、先生から配信された資料に自分の考えを書き入れるなどの活動を行っています。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10</a:t>
            </a:fld>
            <a:endParaRPr kumimoji="1" lang="ja-JP" altLang="en-US"/>
          </a:p>
        </p:txBody>
      </p:sp>
    </p:spTree>
    <p:extLst>
      <p:ext uri="{BB962C8B-B14F-4D97-AF65-F5344CB8AC3E}">
        <p14:creationId xmlns:p14="http://schemas.microsoft.com/office/powerpoint/2010/main" val="371727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協働学習の場面では、これまでの話し合い活動にタブレットを取り入れ、例えば、自分の考えを伝え合ったり、タブレットで撮った動画をもとに意見や考えを議論したり、子供たちが主体的に活動していきます。また、英語の道案内動画を協働で作成するなど、これまでに</a:t>
            </a:r>
            <a:r>
              <a:rPr kumimoji="1" lang="ja-JP" altLang="en-US" dirty="0" err="1"/>
              <a:t>ひとて</a:t>
            </a:r>
            <a:r>
              <a:rPr kumimoji="1" lang="ja-JP" altLang="en-US" dirty="0"/>
              <a:t>まいる作業も簡単に効果的に活用しています。</a:t>
            </a:r>
            <a:endParaRPr kumimoji="1" lang="en-US" altLang="ja-JP" dirty="0"/>
          </a:p>
          <a:p>
            <a:r>
              <a:rPr kumimoji="1" lang="ja-JP" altLang="en-US" dirty="0"/>
              <a:t>遠隔授業も、これは下名小学校ですが、鹿屋養護学校とオンラインによる交流学習を行っています。</a:t>
            </a:r>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11</a:t>
            </a:fld>
            <a:endParaRPr kumimoji="1" lang="ja-JP" altLang="en-US"/>
          </a:p>
        </p:txBody>
      </p:sp>
    </p:spTree>
    <p:extLst>
      <p:ext uri="{BB962C8B-B14F-4D97-AF65-F5344CB8AC3E}">
        <p14:creationId xmlns:p14="http://schemas.microsoft.com/office/powerpoint/2010/main" val="937489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12</a:t>
            </a:fld>
            <a:endParaRPr kumimoji="1" lang="ja-JP" altLang="en-US"/>
          </a:p>
        </p:txBody>
      </p:sp>
    </p:spTree>
    <p:extLst>
      <p:ext uri="{BB962C8B-B14F-4D97-AF65-F5344CB8AC3E}">
        <p14:creationId xmlns:p14="http://schemas.microsoft.com/office/powerpoint/2010/main" val="3271138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13</a:t>
            </a:fld>
            <a:endParaRPr kumimoji="1" lang="ja-JP" altLang="en-US"/>
          </a:p>
        </p:txBody>
      </p:sp>
    </p:spTree>
    <p:extLst>
      <p:ext uri="{BB962C8B-B14F-4D97-AF65-F5344CB8AC3E}">
        <p14:creationId xmlns:p14="http://schemas.microsoft.com/office/powerpoint/2010/main" val="617174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15</a:t>
            </a:fld>
            <a:endParaRPr kumimoji="1" lang="ja-JP" altLang="en-US"/>
          </a:p>
        </p:txBody>
      </p:sp>
    </p:spTree>
    <p:extLst>
      <p:ext uri="{BB962C8B-B14F-4D97-AF65-F5344CB8AC3E}">
        <p14:creationId xmlns:p14="http://schemas.microsoft.com/office/powerpoint/2010/main" val="4049215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さて、文科省は</a:t>
            </a:r>
            <a:r>
              <a:rPr kumimoji="1" lang="en-US" altLang="ja-JP" dirty="0"/>
              <a:t>『</a:t>
            </a:r>
            <a:r>
              <a:rPr kumimoji="1" lang="ja-JP" altLang="en-US" dirty="0"/>
              <a:t>学校における</a:t>
            </a:r>
            <a:r>
              <a:rPr kumimoji="1" lang="en-US" altLang="ja-JP" dirty="0"/>
              <a:t>ICT</a:t>
            </a:r>
            <a:r>
              <a:rPr kumimoji="1" lang="ja-JP" altLang="en-US" dirty="0"/>
              <a:t>を活用した学習場面</a:t>
            </a:r>
            <a:r>
              <a:rPr kumimoji="1" lang="en-US" altLang="ja-JP" dirty="0"/>
              <a:t>』</a:t>
            </a:r>
            <a:r>
              <a:rPr kumimoji="1" lang="ja-JP" altLang="en-US" dirty="0"/>
              <a:t>を以下の通り示しております。</a:t>
            </a:r>
            <a:endParaRPr kumimoji="1" lang="en-US" altLang="ja-JP" dirty="0"/>
          </a:p>
          <a:p>
            <a:r>
              <a:rPr kumimoji="1" lang="ja-JP" altLang="en-US" dirty="0"/>
              <a:t>一斉学習では、教師の活用中心のイメージです。</a:t>
            </a:r>
            <a:endParaRPr kumimoji="1" lang="en-US" altLang="ja-JP" dirty="0"/>
          </a:p>
          <a:p>
            <a:r>
              <a:rPr kumimoji="1" lang="ja-JP" altLang="en-US" dirty="0"/>
              <a:t>個別学習、協働学習は</a:t>
            </a:r>
            <a:r>
              <a:rPr kumimoji="1" lang="en-US" altLang="ja-JP" dirty="0"/>
              <a:t>GIGA</a:t>
            </a:r>
            <a:r>
              <a:rPr kumimoji="1" lang="ja-JP" altLang="en-US" dirty="0"/>
              <a:t>スクール構想一人一台タブレット児童生徒の活用によるものが示されています。</a:t>
            </a:r>
            <a:endParaRPr kumimoji="1" lang="en-US" altLang="ja-JP" dirty="0"/>
          </a:p>
          <a:p>
            <a:r>
              <a:rPr kumimoji="1" lang="ja-JP" altLang="en-US" dirty="0"/>
              <a:t>実際に本市の小中学校での様子を次のスライドから紹介していきます。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17</a:t>
            </a:fld>
            <a:endParaRPr kumimoji="1" lang="ja-JP" altLang="en-US"/>
          </a:p>
        </p:txBody>
      </p:sp>
    </p:spTree>
    <p:extLst>
      <p:ext uri="{BB962C8B-B14F-4D97-AF65-F5344CB8AC3E}">
        <p14:creationId xmlns:p14="http://schemas.microsoft.com/office/powerpoint/2010/main" val="181003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早速ですが、皆さんもご存じの通り</a:t>
            </a:r>
            <a:r>
              <a:rPr kumimoji="1" lang="en-US" altLang="ja-JP" dirty="0"/>
              <a:t>『GIGA</a:t>
            </a:r>
            <a:r>
              <a:rPr kumimoji="1" lang="ja-JP" altLang="en-US" dirty="0"/>
              <a:t>スクール構想</a:t>
            </a:r>
            <a:r>
              <a:rPr kumimoji="1" lang="en-US" altLang="ja-JP" dirty="0"/>
              <a:t>』</a:t>
            </a:r>
            <a:r>
              <a:rPr kumimoji="1" lang="ja-JP" altLang="en-US" dirty="0"/>
              <a:t>は、令和元年</a:t>
            </a:r>
            <a:r>
              <a:rPr kumimoji="1" lang="en-US" altLang="ja-JP" dirty="0"/>
              <a:t>12</a:t>
            </a:r>
            <a:r>
              <a:rPr kumimoji="1" lang="ja-JP" altLang="en-US" dirty="0"/>
              <a:t>月に閣議決定され、全国一律にＩＣＴ環境の整備がなされました。</a:t>
            </a:r>
            <a:endParaRPr kumimoji="1" lang="en-US" altLang="ja-JP" dirty="0"/>
          </a:p>
          <a:p>
            <a:r>
              <a:rPr kumimoji="1" lang="ja-JP" altLang="en-US" dirty="0"/>
              <a:t>主な内容としては</a:t>
            </a:r>
            <a:endParaRPr kumimoji="1" lang="en-US" altLang="ja-JP" dirty="0"/>
          </a:p>
          <a:p>
            <a:r>
              <a:rPr kumimoji="1" lang="ja-JP" altLang="en-US" dirty="0"/>
              <a:t>①　児童生徒に一人一台端末（タブレット）と</a:t>
            </a:r>
            <a:endParaRPr kumimoji="1" lang="en-US" altLang="ja-JP" dirty="0"/>
          </a:p>
          <a:p>
            <a:r>
              <a:rPr kumimoji="1" lang="ja-JP" altLang="en-US" dirty="0"/>
              <a:t>②　高速大容量の通信ネットワークを一体的に整備することと</a:t>
            </a:r>
            <a:endParaRPr kumimoji="1" lang="en-US" altLang="ja-JP" dirty="0"/>
          </a:p>
          <a:p>
            <a:r>
              <a:rPr kumimoji="1" lang="ja-JP" altLang="en-US" dirty="0"/>
              <a:t>このほかに、クラウド活用の推進などが示されました。</a:t>
            </a:r>
            <a:endParaRPr kumimoji="1" lang="en-US" altLang="ja-JP" dirty="0"/>
          </a:p>
          <a:p>
            <a:r>
              <a:rPr kumimoji="1" lang="ja-JP" altLang="en-US" dirty="0"/>
              <a:t>これらを進め、個別最適化された学びを実現していこうとするものです。</a:t>
            </a:r>
            <a:endParaRPr kumimoji="1" lang="en-US" altLang="ja-JP" dirty="0"/>
          </a:p>
          <a:p>
            <a:r>
              <a:rPr kumimoji="1" lang="ja-JP" altLang="en-US" dirty="0"/>
              <a:t>ちなみにですが、ＧＩＧＡスクール構想のＧＩＧＡは</a:t>
            </a:r>
            <a:r>
              <a:rPr kumimoji="1" lang="en-US" altLang="ja-JP" dirty="0"/>
              <a:t>『</a:t>
            </a:r>
            <a:r>
              <a:rPr kumimoji="1" lang="ja-JP" altLang="en-US" dirty="0"/>
              <a:t>グローバル　アンド　イノベーション　ゲートウェイ　フォー　オール</a:t>
            </a:r>
            <a:r>
              <a:rPr kumimoji="1" lang="en-US" altLang="ja-JP" dirty="0"/>
              <a:t>』</a:t>
            </a:r>
            <a:r>
              <a:rPr kumimoji="1" lang="ja-JP" altLang="en-US" dirty="0"/>
              <a:t>の略で</a:t>
            </a:r>
            <a:endParaRPr kumimoji="1" lang="en-US" altLang="ja-JP" dirty="0"/>
          </a:p>
          <a:p>
            <a:r>
              <a:rPr kumimoji="1" lang="en-US" altLang="ja-JP" dirty="0"/>
              <a:t>『</a:t>
            </a:r>
            <a:r>
              <a:rPr kumimoji="1" lang="ja-JP" altLang="en-US" dirty="0"/>
              <a:t>全ての人々のためのグローバルで革新的な世界への入り口</a:t>
            </a:r>
            <a:r>
              <a:rPr kumimoji="1" lang="en-US" altLang="ja-JP" dirty="0"/>
              <a:t>』</a:t>
            </a:r>
            <a:r>
              <a:rPr kumimoji="1" lang="ja-JP" altLang="en-US" dirty="0"/>
              <a:t>だそうです。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2</a:t>
            </a:fld>
            <a:endParaRPr kumimoji="1" lang="ja-JP" altLang="en-US"/>
          </a:p>
        </p:txBody>
      </p:sp>
    </p:spTree>
    <p:extLst>
      <p:ext uri="{BB962C8B-B14F-4D97-AF65-F5344CB8AC3E}">
        <p14:creationId xmlns:p14="http://schemas.microsoft.com/office/powerpoint/2010/main" val="304518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さて、鹿屋市では、本年</a:t>
            </a:r>
            <a:r>
              <a:rPr kumimoji="1" lang="en-US" altLang="ja-JP" dirty="0"/>
              <a:t>4</a:t>
            </a:r>
            <a:r>
              <a:rPr kumimoji="1" lang="ja-JP" altLang="en-US" dirty="0"/>
              <a:t>月に、児童生徒に一人一台タブレットを配布し、その後、</a:t>
            </a:r>
            <a:r>
              <a:rPr kumimoji="1" lang="en-US" altLang="ja-JP" dirty="0"/>
              <a:t>5</a:t>
            </a:r>
            <a:r>
              <a:rPr kumimoji="1" lang="ja-JP" altLang="en-US" dirty="0"/>
              <a:t>月頃から本格運用が始まりました。</a:t>
            </a:r>
            <a:endParaRPr kumimoji="1" lang="en-US" altLang="ja-JP" dirty="0"/>
          </a:p>
          <a:p>
            <a:r>
              <a:rPr kumimoji="1" lang="ja-JP" altLang="en-US" dirty="0"/>
              <a:t>これまでは、パソコンを使うときは、パソコン室に移動し</a:t>
            </a:r>
            <a:r>
              <a:rPr kumimoji="1" lang="en-US" altLang="ja-JP" dirty="0"/>
              <a:t>1</a:t>
            </a:r>
            <a:r>
              <a:rPr kumimoji="1" lang="ja-JP" altLang="en-US" dirty="0"/>
              <a:t>台のパソコンを共有しながら操作技能を高める活用を中心に行っていましたが、現在は、常に一人一台のタブレットをさまざまな場面で活用し文房具としていつでも、どこでも使える必須のアイテムとなりました。</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3</a:t>
            </a:fld>
            <a:endParaRPr kumimoji="1" lang="ja-JP" altLang="en-US"/>
          </a:p>
        </p:txBody>
      </p:sp>
    </p:spTree>
    <p:extLst>
      <p:ext uri="{BB962C8B-B14F-4D97-AF65-F5344CB8AC3E}">
        <p14:creationId xmlns:p14="http://schemas.microsoft.com/office/powerpoint/2010/main" val="115680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また、通信環境は、</a:t>
            </a:r>
            <a:endParaRPr kumimoji="1" lang="en-US" altLang="ja-JP" dirty="0"/>
          </a:p>
          <a:p>
            <a:r>
              <a:rPr kumimoji="1" lang="ja-JP" altLang="en-US" dirty="0"/>
              <a:t>これまで一斉にアクセスすると、動画が止まったり、読み込みに時間がかかるなどの遅延が生じていましたが、現在は、各教室のアクセスポイント（</a:t>
            </a:r>
            <a:r>
              <a:rPr kumimoji="1" lang="en-US" altLang="ja-JP" dirty="0"/>
              <a:t>Wi-Fi</a:t>
            </a:r>
            <a:r>
              <a:rPr kumimoji="1" lang="ja-JP" altLang="en-US" dirty="0"/>
              <a:t>）を利用し、快適にタブレットを利用することが可能となりました。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4</a:t>
            </a:fld>
            <a:endParaRPr kumimoji="1" lang="ja-JP" altLang="en-US"/>
          </a:p>
        </p:txBody>
      </p:sp>
    </p:spTree>
    <p:extLst>
      <p:ext uri="{BB962C8B-B14F-4D97-AF65-F5344CB8AC3E}">
        <p14:creationId xmlns:p14="http://schemas.microsoft.com/office/powerpoint/2010/main" val="2486478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本市の</a:t>
            </a:r>
            <a:r>
              <a:rPr kumimoji="1" lang="en-US" altLang="ja-JP" dirty="0"/>
              <a:t>GIGA</a:t>
            </a:r>
            <a:r>
              <a:rPr kumimoji="1" lang="ja-JP" altLang="en-US" dirty="0"/>
              <a:t>スクール構想の実現イメージです。</a:t>
            </a:r>
            <a:endParaRPr kumimoji="1" lang="en-US" altLang="ja-JP" dirty="0"/>
          </a:p>
          <a:p>
            <a:r>
              <a:rPr kumimoji="1" lang="ja-JP" altLang="en-US" dirty="0"/>
              <a:t>誰一人取り残すことのない学びで、資質能力を育成する</a:t>
            </a:r>
            <a:endParaRPr kumimoji="1" lang="en-US" altLang="ja-JP" dirty="0"/>
          </a:p>
          <a:p>
            <a:r>
              <a:rPr kumimoji="1" lang="ja-JP" altLang="en-US" dirty="0"/>
              <a:t>一人一台端末を活用した授業改善で、子供一人一人の主体的・対話的で深い学びを実現することを目的に</a:t>
            </a:r>
            <a:endParaRPr kumimoji="1" lang="en-US" altLang="ja-JP" dirty="0"/>
          </a:p>
          <a:p>
            <a:r>
              <a:rPr kumimoji="1" lang="ja-JP" altLang="en-US" dirty="0"/>
              <a:t>本年令和３年から５年までを開始・活用期とし、一人一台タブレットで</a:t>
            </a:r>
            <a:r>
              <a:rPr kumimoji="1" lang="en-US" altLang="ja-JP" dirty="0"/>
              <a:t>『</a:t>
            </a:r>
            <a:r>
              <a:rPr kumimoji="1" lang="ja-JP" altLang="en-US" dirty="0"/>
              <a:t>日常的な活用</a:t>
            </a:r>
            <a:r>
              <a:rPr kumimoji="1" lang="en-US" altLang="ja-JP" dirty="0"/>
              <a:t>』</a:t>
            </a:r>
            <a:r>
              <a:rPr kumimoji="1" lang="ja-JP" altLang="en-US" dirty="0"/>
              <a:t>を積み重ね</a:t>
            </a:r>
            <a:r>
              <a:rPr kumimoji="1" lang="en-US" altLang="ja-JP" dirty="0"/>
              <a:t>『</a:t>
            </a:r>
            <a:r>
              <a:rPr kumimoji="1" lang="ja-JP" altLang="en-US" dirty="0"/>
              <a:t>効果的な活用</a:t>
            </a:r>
            <a:r>
              <a:rPr kumimoji="1" lang="en-US" altLang="ja-JP" dirty="0"/>
              <a:t>』</a:t>
            </a:r>
            <a:r>
              <a:rPr kumimoji="1" lang="ja-JP" altLang="en-US" dirty="0"/>
              <a:t>を目指すこととして、現在取り組んでいるところであります。</a:t>
            </a:r>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5</a:t>
            </a:fld>
            <a:endParaRPr kumimoji="1" lang="ja-JP" altLang="en-US"/>
          </a:p>
        </p:txBody>
      </p:sp>
    </p:spTree>
    <p:extLst>
      <p:ext uri="{BB962C8B-B14F-4D97-AF65-F5344CB8AC3E}">
        <p14:creationId xmlns:p14="http://schemas.microsoft.com/office/powerpoint/2010/main" val="2278895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授業のイメージとしては、</a:t>
            </a:r>
            <a:r>
              <a:rPr kumimoji="1" lang="en-US" altLang="ja-JP" dirty="0"/>
              <a:t>『</a:t>
            </a:r>
            <a:r>
              <a:rPr kumimoji="1" lang="ja-JP" altLang="en-US" dirty="0"/>
              <a:t>先生が教える授業</a:t>
            </a:r>
            <a:r>
              <a:rPr kumimoji="1" lang="en-US" altLang="ja-JP" dirty="0"/>
              <a:t>』</a:t>
            </a:r>
            <a:r>
              <a:rPr kumimoji="1" lang="ja-JP" altLang="en-US" dirty="0"/>
              <a:t>から</a:t>
            </a:r>
            <a:r>
              <a:rPr kumimoji="1" lang="en-US" altLang="ja-JP" dirty="0"/>
              <a:t>『</a:t>
            </a:r>
            <a:r>
              <a:rPr kumimoji="1" lang="ja-JP" altLang="en-US" dirty="0"/>
              <a:t>子供たちが学ぶ（学びとる）授業</a:t>
            </a:r>
            <a:r>
              <a:rPr kumimoji="1" lang="en-US" altLang="ja-JP" dirty="0"/>
              <a:t>』</a:t>
            </a:r>
            <a:r>
              <a:rPr kumimoji="1" lang="ja-JP" altLang="en-US" dirty="0"/>
              <a:t>へシフトチェンジしていきます。</a:t>
            </a:r>
            <a:endParaRPr kumimoji="1" lang="en-US" altLang="ja-JP" dirty="0"/>
          </a:p>
          <a:p>
            <a:r>
              <a:rPr kumimoji="1" lang="ja-JP" altLang="en-US" dirty="0"/>
              <a:t>一人一台タブレットにこれまでの優れた教育実践（内容や方法等）を掛け合わせる</a:t>
            </a:r>
            <a:r>
              <a:rPr kumimoji="1" lang="en-US" altLang="ja-JP" dirty="0"/>
              <a:t>『</a:t>
            </a:r>
            <a:r>
              <a:rPr kumimoji="1" lang="ja-JP" altLang="en-US" dirty="0"/>
              <a:t>ベストミックス</a:t>
            </a:r>
            <a:r>
              <a:rPr kumimoji="1" lang="en-US" altLang="ja-JP" dirty="0"/>
              <a:t>』</a:t>
            </a:r>
            <a:r>
              <a:rPr kumimoji="1" lang="ja-JP" altLang="en-US" dirty="0"/>
              <a:t>することが必要になってきます。</a:t>
            </a:r>
            <a:endParaRPr kumimoji="1" lang="en-US" altLang="ja-JP" dirty="0"/>
          </a:p>
          <a:p>
            <a:r>
              <a:rPr kumimoji="1" lang="en-US" altLang="ja-JP" dirty="0"/>
              <a:t>ICT</a:t>
            </a:r>
            <a:r>
              <a:rPr kumimoji="1" lang="ja-JP" altLang="en-US" dirty="0"/>
              <a:t>・タブレットでできる個別最適化された学びや双方向のやり取りにこれまでの授業で取り入れてきた協働的な学びや対話的な学びを大事に取り入れた授業を展開していきます。そうすることで</a:t>
            </a:r>
            <a:endParaRPr kumimoji="1" lang="en-US" altLang="ja-JP" dirty="0"/>
          </a:p>
          <a:p>
            <a:r>
              <a:rPr kumimoji="1" lang="ja-JP" altLang="en-US" dirty="0"/>
              <a:t>子供たちが主体的に学ぶ、わくわくどきどきしながら、夢中になって課題を解決し、自分の考えを表現する学びになります。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6</a:t>
            </a:fld>
            <a:endParaRPr kumimoji="1" lang="ja-JP" altLang="en-US"/>
          </a:p>
        </p:txBody>
      </p:sp>
    </p:spTree>
    <p:extLst>
      <p:ext uri="{BB962C8B-B14F-4D97-AF65-F5344CB8AC3E}">
        <p14:creationId xmlns:p14="http://schemas.microsoft.com/office/powerpoint/2010/main" val="2022181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これまでの取組</a:t>
            </a:r>
            <a:r>
              <a:rPr kumimoji="1" lang="en-US" altLang="ja-JP" dirty="0"/>
              <a:t>｢</a:t>
            </a:r>
            <a:r>
              <a:rPr kumimoji="1" lang="ja-JP" altLang="en-US" dirty="0"/>
              <a:t>教職員研修</a:t>
            </a:r>
            <a:r>
              <a:rPr kumimoji="1" lang="en-US" altLang="ja-JP" dirty="0"/>
              <a:t>｣</a:t>
            </a:r>
            <a:r>
              <a:rPr kumimoji="1" lang="ja-JP" altLang="en-US" dirty="0"/>
              <a:t>についてまとめたものです。</a:t>
            </a:r>
            <a:endParaRPr kumimoji="1" lang="en-US" altLang="ja-JP" dirty="0"/>
          </a:p>
          <a:p>
            <a:r>
              <a:rPr kumimoji="1" lang="ja-JP" altLang="en-US" dirty="0"/>
              <a:t>令和</a:t>
            </a:r>
            <a:r>
              <a:rPr kumimoji="1" lang="en-US" altLang="ja-JP" dirty="0"/>
              <a:t>2</a:t>
            </a:r>
            <a:r>
              <a:rPr kumimoji="1" lang="ja-JP" altLang="en-US" dirty="0"/>
              <a:t>年度は、</a:t>
            </a:r>
            <a:r>
              <a:rPr kumimoji="1" lang="en-US" altLang="ja-JP" dirty="0"/>
              <a:t>11</a:t>
            </a:r>
            <a:r>
              <a:rPr kumimoji="1" lang="ja-JP" altLang="en-US" dirty="0"/>
              <a:t>月から、導入前事前研修としまして</a:t>
            </a:r>
            <a:r>
              <a:rPr kumimoji="1" lang="en-US" altLang="ja-JP" dirty="0"/>
              <a:t>『GIGA</a:t>
            </a:r>
            <a:r>
              <a:rPr kumimoji="1" lang="ja-JP" altLang="en-US" dirty="0"/>
              <a:t>対応スタートアップ研修</a:t>
            </a:r>
            <a:r>
              <a:rPr kumimoji="1" lang="en-US" altLang="ja-JP" dirty="0"/>
              <a:t>』</a:t>
            </a:r>
            <a:r>
              <a:rPr kumimoji="1" lang="ja-JP" altLang="en-US" dirty="0"/>
              <a:t>を実施し、全小中学校の先生方に</a:t>
            </a:r>
            <a:r>
              <a:rPr kumimoji="1" lang="en-US" altLang="ja-JP" dirty="0"/>
              <a:t>iPad</a:t>
            </a:r>
            <a:r>
              <a:rPr kumimoji="1" lang="ja-JP" altLang="en-US" dirty="0"/>
              <a:t>を実際に触ってもらいました。</a:t>
            </a:r>
            <a:endParaRPr kumimoji="1" lang="en-US" altLang="ja-JP" dirty="0"/>
          </a:p>
          <a:p>
            <a:r>
              <a:rPr kumimoji="1" lang="ja-JP" altLang="en-US" dirty="0"/>
              <a:t>令和</a:t>
            </a:r>
            <a:r>
              <a:rPr kumimoji="1" lang="en-US" altLang="ja-JP" dirty="0"/>
              <a:t>3</a:t>
            </a:r>
            <a:r>
              <a:rPr kumimoji="1" lang="ja-JP" altLang="en-US" dirty="0"/>
              <a:t>年度は、タブレットの操作研修はもちろん、各学校のリーダー研修や授業でどのように使っていくかなどの授業づくり研修を行っています。</a:t>
            </a:r>
            <a:endParaRPr kumimoji="1" lang="en-US" altLang="ja-JP" dirty="0"/>
          </a:p>
          <a:p>
            <a:r>
              <a:rPr kumimoji="1" lang="ja-JP" altLang="en-US" dirty="0"/>
              <a:t>なお、</a:t>
            </a:r>
            <a:r>
              <a:rPr kumimoji="1" lang="en-US" altLang="ja-JP" dirty="0"/>
              <a:t>GIGA</a:t>
            </a:r>
            <a:r>
              <a:rPr kumimoji="1" lang="ja-JP" altLang="en-US" dirty="0"/>
              <a:t>スクールサポーター５人もそれぞれの各担当校で研修等を実施しており、</a:t>
            </a:r>
            <a:r>
              <a:rPr kumimoji="1" lang="en-US" altLang="ja-JP" dirty="0"/>
              <a:t>4</a:t>
            </a:r>
            <a:r>
              <a:rPr kumimoji="1" lang="ja-JP" altLang="en-US" dirty="0"/>
              <a:t>月から</a:t>
            </a:r>
            <a:r>
              <a:rPr kumimoji="1" lang="en-US" altLang="ja-JP" dirty="0"/>
              <a:t>10</a:t>
            </a:r>
            <a:r>
              <a:rPr kumimoji="1" lang="ja-JP" altLang="en-US" dirty="0"/>
              <a:t>月末までの期間、市全体としては、全体研修</a:t>
            </a:r>
            <a:r>
              <a:rPr kumimoji="1" lang="en-US" altLang="ja-JP" dirty="0"/>
              <a:t>48</a:t>
            </a:r>
            <a:r>
              <a:rPr kumimoji="1" lang="ja-JP" altLang="en-US" dirty="0"/>
              <a:t>回、グループ研修</a:t>
            </a:r>
            <a:r>
              <a:rPr kumimoji="1" lang="en-US" altLang="ja-JP" dirty="0"/>
              <a:t>22</a:t>
            </a:r>
            <a:r>
              <a:rPr kumimoji="1" lang="ja-JP" altLang="en-US" dirty="0"/>
              <a:t>回、個別研修</a:t>
            </a:r>
            <a:r>
              <a:rPr kumimoji="1" lang="en-US" altLang="ja-JP" dirty="0"/>
              <a:t>11</a:t>
            </a:r>
            <a:r>
              <a:rPr kumimoji="1" lang="ja-JP" altLang="en-US" dirty="0"/>
              <a:t>回、個別の相談等の対応件数は</a:t>
            </a:r>
            <a:r>
              <a:rPr kumimoji="1" lang="en-US" altLang="ja-JP" dirty="0"/>
              <a:t>941</a:t>
            </a:r>
            <a:r>
              <a:rPr kumimoji="1" lang="ja-JP" altLang="en-US" dirty="0"/>
              <a:t>回となっており、各学校の情報担当リーダーと連携を図り、学校の実態等に応じた研修が進められています。</a:t>
            </a:r>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7</a:t>
            </a:fld>
            <a:endParaRPr kumimoji="1" lang="ja-JP" altLang="en-US"/>
          </a:p>
        </p:txBody>
      </p:sp>
    </p:spTree>
    <p:extLst>
      <p:ext uri="{BB962C8B-B14F-4D97-AF65-F5344CB8AC3E}">
        <p14:creationId xmlns:p14="http://schemas.microsoft.com/office/powerpoint/2010/main" val="398784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さて、文科省は</a:t>
            </a:r>
            <a:r>
              <a:rPr kumimoji="1" lang="en-US" altLang="ja-JP" dirty="0"/>
              <a:t>『</a:t>
            </a:r>
            <a:r>
              <a:rPr kumimoji="1" lang="ja-JP" altLang="en-US" dirty="0"/>
              <a:t>学校における</a:t>
            </a:r>
            <a:r>
              <a:rPr kumimoji="1" lang="en-US" altLang="ja-JP" dirty="0"/>
              <a:t>ICT</a:t>
            </a:r>
            <a:r>
              <a:rPr kumimoji="1" lang="ja-JP" altLang="en-US" dirty="0"/>
              <a:t>を活用した学習場面</a:t>
            </a:r>
            <a:r>
              <a:rPr kumimoji="1" lang="en-US" altLang="ja-JP" dirty="0"/>
              <a:t>』</a:t>
            </a:r>
            <a:r>
              <a:rPr kumimoji="1" lang="ja-JP" altLang="en-US" dirty="0"/>
              <a:t>を以下の通り示しております。</a:t>
            </a:r>
            <a:endParaRPr kumimoji="1" lang="en-US" altLang="ja-JP" dirty="0"/>
          </a:p>
          <a:p>
            <a:r>
              <a:rPr kumimoji="1" lang="ja-JP" altLang="en-US" dirty="0"/>
              <a:t>一斉学習では、教師の活用中心のイメージです。</a:t>
            </a:r>
            <a:endParaRPr kumimoji="1" lang="en-US" altLang="ja-JP" dirty="0"/>
          </a:p>
          <a:p>
            <a:r>
              <a:rPr kumimoji="1" lang="ja-JP" altLang="en-US" dirty="0"/>
              <a:t>個別学習、協働学習は</a:t>
            </a:r>
            <a:r>
              <a:rPr kumimoji="1" lang="en-US" altLang="ja-JP" dirty="0"/>
              <a:t>GIGA</a:t>
            </a:r>
            <a:r>
              <a:rPr kumimoji="1" lang="ja-JP" altLang="en-US" dirty="0"/>
              <a:t>スクール構想一人一台タブレット児童生徒の活用によるものが示されています。</a:t>
            </a:r>
            <a:endParaRPr kumimoji="1" lang="en-US" altLang="ja-JP" dirty="0"/>
          </a:p>
          <a:p>
            <a:r>
              <a:rPr kumimoji="1" lang="ja-JP" altLang="en-US" dirty="0"/>
              <a:t>実際に本市の小中学校での様子を次のスライドから紹介していきます。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8</a:t>
            </a:fld>
            <a:endParaRPr kumimoji="1" lang="ja-JP" altLang="en-US"/>
          </a:p>
        </p:txBody>
      </p:sp>
    </p:spTree>
    <p:extLst>
      <p:ext uri="{BB962C8B-B14F-4D97-AF65-F5344CB8AC3E}">
        <p14:creationId xmlns:p14="http://schemas.microsoft.com/office/powerpoint/2010/main" val="852632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一斉学習で教員による教材提示の様子です。児童生徒はもちろんですが、教員にも一人一台のタブレットが配布されています。</a:t>
            </a:r>
            <a:endParaRPr kumimoji="1" lang="en-US" altLang="ja-JP" dirty="0"/>
          </a:p>
          <a:p>
            <a:r>
              <a:rPr kumimoji="1" lang="ja-JP" altLang="en-US" dirty="0"/>
              <a:t>平成</a:t>
            </a:r>
            <a:r>
              <a:rPr kumimoji="1" lang="en-US" altLang="ja-JP" dirty="0"/>
              <a:t>29</a:t>
            </a:r>
            <a:r>
              <a:rPr kumimoji="1" lang="ja-JP" altLang="en-US" dirty="0"/>
              <a:t>年度から３カ年計画で導入した電子黒板に教員のタブレット画面を無線で映し出して、わかりやすい授業を展開しているところです。</a:t>
            </a:r>
          </a:p>
        </p:txBody>
      </p:sp>
      <p:sp>
        <p:nvSpPr>
          <p:cNvPr id="4" name="スライド番号プレースホルダー 3"/>
          <p:cNvSpPr>
            <a:spLocks noGrp="1"/>
          </p:cNvSpPr>
          <p:nvPr>
            <p:ph type="sldNum" sz="quarter" idx="5"/>
          </p:nvPr>
        </p:nvSpPr>
        <p:spPr/>
        <p:txBody>
          <a:bodyPr/>
          <a:lstStyle/>
          <a:p>
            <a:fld id="{5F199416-CD6D-4742-98C9-48BAB4A51B2B}" type="slidenum">
              <a:rPr kumimoji="1" lang="ja-JP" altLang="en-US" smtClean="0"/>
              <a:t>9</a:t>
            </a:fld>
            <a:endParaRPr kumimoji="1" lang="ja-JP" altLang="en-US"/>
          </a:p>
        </p:txBody>
      </p:sp>
    </p:spTree>
    <p:extLst>
      <p:ext uri="{BB962C8B-B14F-4D97-AF65-F5344CB8AC3E}">
        <p14:creationId xmlns:p14="http://schemas.microsoft.com/office/powerpoint/2010/main" val="307708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5C33DC2-7B67-4AAB-98D5-37828D4ADD22}" type="datetimeFigureOut">
              <a:rPr kumimoji="1" lang="ja-JP" altLang="en-US" smtClean="0"/>
              <a:t>2021/11/5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162977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5C33DC2-7B67-4AAB-98D5-37828D4ADD22}" type="datetimeFigureOut">
              <a:rPr kumimoji="1" lang="ja-JP" altLang="en-US" smtClean="0"/>
              <a:t>2021/11/5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120776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5C33DC2-7B67-4AAB-98D5-37828D4ADD22}" type="datetimeFigureOut">
              <a:rPr kumimoji="1" lang="ja-JP" altLang="en-US" smtClean="0"/>
              <a:t>2021/11/5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323822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5C33DC2-7B67-4AAB-98D5-37828D4ADD22}" type="datetimeFigureOut">
              <a:rPr kumimoji="1" lang="ja-JP" altLang="en-US" smtClean="0"/>
              <a:t>2021/11/5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3124879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5C33DC2-7B67-4AAB-98D5-37828D4ADD22}" type="datetimeFigureOut">
              <a:rPr kumimoji="1" lang="ja-JP" altLang="en-US" smtClean="0"/>
              <a:t>2021/11/5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348178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5C33DC2-7B67-4AAB-98D5-37828D4ADD22}" type="datetimeFigureOut">
              <a:rPr kumimoji="1" lang="ja-JP" altLang="en-US" smtClean="0"/>
              <a:t>2021/11/5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970357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5C33DC2-7B67-4AAB-98D5-37828D4ADD22}" type="datetimeFigureOut">
              <a:rPr kumimoji="1" lang="ja-JP" altLang="en-US" smtClean="0"/>
              <a:t>2021/11/5</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78828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5C33DC2-7B67-4AAB-98D5-37828D4ADD22}" type="datetimeFigureOut">
              <a:rPr kumimoji="1" lang="ja-JP" altLang="en-US" smtClean="0"/>
              <a:t>2021/11/5</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305728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5C33DC2-7B67-4AAB-98D5-37828D4ADD22}" type="datetimeFigureOut">
              <a:rPr kumimoji="1" lang="ja-JP" altLang="en-US" smtClean="0"/>
              <a:t>2021/11/5</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280791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5C33DC2-7B67-4AAB-98D5-37828D4ADD22}" type="datetimeFigureOut">
              <a:rPr kumimoji="1" lang="ja-JP" altLang="en-US" smtClean="0"/>
              <a:t>2021/11/5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236250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5C33DC2-7B67-4AAB-98D5-37828D4ADD22}" type="datetimeFigureOut">
              <a:rPr kumimoji="1" lang="ja-JP" altLang="en-US" smtClean="0"/>
              <a:t>2021/11/5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2744217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33DC2-7B67-4AAB-98D5-37828D4ADD22}" type="datetimeFigureOut">
              <a:rPr kumimoji="1" lang="ja-JP" altLang="en-US" smtClean="0"/>
              <a:t>2021/11/5</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530B4-AEAB-420E-894F-5D9999015FF4}" type="slidenum">
              <a:rPr kumimoji="1" lang="ja-JP" altLang="en-US" smtClean="0"/>
              <a:t>‹#›</a:t>
            </a:fld>
            <a:endParaRPr kumimoji="1" lang="ja-JP" altLang="en-US" dirty="0"/>
          </a:p>
        </p:txBody>
      </p:sp>
    </p:spTree>
    <p:extLst>
      <p:ext uri="{BB962C8B-B14F-4D97-AF65-F5344CB8AC3E}">
        <p14:creationId xmlns:p14="http://schemas.microsoft.com/office/powerpoint/2010/main" val="2117161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G"/><Relationship Id="rId12"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JPG"/><Relationship Id="rId10" Type="http://schemas.openxmlformats.org/officeDocument/2006/relationships/image" Target="../media/image32.jpeg"/><Relationship Id="rId4" Type="http://schemas.openxmlformats.org/officeDocument/2006/relationships/image" Target="../media/image26.JP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G"/><Relationship Id="rId7" Type="http://schemas.openxmlformats.org/officeDocument/2006/relationships/image" Target="../media/image39.jpeg"/><Relationship Id="rId12"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JPG"/><Relationship Id="rId11" Type="http://schemas.openxmlformats.org/officeDocument/2006/relationships/image" Target="../media/image33.png"/><Relationship Id="rId5" Type="http://schemas.openxmlformats.org/officeDocument/2006/relationships/image" Target="../media/image37.JPG"/><Relationship Id="rId10" Type="http://schemas.openxmlformats.org/officeDocument/2006/relationships/image" Target="../media/image42.jpeg"/><Relationship Id="rId4" Type="http://schemas.openxmlformats.org/officeDocument/2006/relationships/image" Target="../media/image36.JP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3.xml"/><Relationship Id="rId7"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package" Target="../embeddings/Microsoft_Excel_Worksheet.xlsx"/></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hyperlink" Target="https://www.mext.go.jp/content/20191219-mxt_syoto01_000003363_11.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6170847"/>
          </a:xfrm>
        </p:spPr>
        <p:txBody>
          <a:bodyPr>
            <a:normAutofit/>
          </a:bodyPr>
          <a:lstStyle/>
          <a:p>
            <a:pPr algn="ctr"/>
            <a:r>
              <a:rPr lang="ja-JP" altLang="en-US" sz="4000"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鹿屋市　</a:t>
            </a:r>
            <a:r>
              <a:rPr lang="en-US" altLang="ja-JP" sz="4000"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GIGA</a:t>
            </a:r>
            <a:r>
              <a:rPr lang="ja-JP" altLang="en-US" sz="4000"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スクール構想</a:t>
            </a:r>
            <a:br>
              <a:rPr lang="en-US" altLang="ja-JP"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br>
            <a:r>
              <a:rPr lang="ja-JP" altLang="en-US" sz="4000"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一人一台タブレットの活用に関する取組状況</a:t>
            </a:r>
            <a:br>
              <a:rPr kumimoji="1" lang="ja-JP" altLang="en-US" sz="4000" dirty="0">
                <a:effectLst>
                  <a:outerShdw blurRad="38100" dist="38100" dir="2700000" algn="tl">
                    <a:srgbClr val="000000">
                      <a:alpha val="43137"/>
                    </a:srgbClr>
                  </a:outerShdw>
                </a:effectLst>
              </a:rPr>
            </a:br>
            <a:br>
              <a:rPr kumimoji="1" lang="ja-JP" altLang="en-US" dirty="0"/>
            </a:br>
            <a:br>
              <a:rPr lang="ja-JP" altLang="en-US" dirty="0"/>
            </a:br>
            <a:br>
              <a:rPr lang="ja-JP" altLang="en-US" dirty="0"/>
            </a:br>
            <a:br>
              <a:rPr lang="ja-JP" altLang="en-US" dirty="0"/>
            </a:br>
            <a:br>
              <a:rPr lang="ja-JP" altLang="en-US" dirty="0"/>
            </a:br>
            <a:br>
              <a:rPr lang="ja-JP" altLang="en-US" dirty="0"/>
            </a:br>
            <a:br>
              <a:rPr lang="en-US" altLang="ja-JP" dirty="0"/>
            </a:br>
            <a:r>
              <a:rPr lang="ja-JP" altLang="en-US" sz="3200" dirty="0">
                <a:latin typeface="UD デジタル 教科書体 NK-R" panose="02020400000000000000" pitchFamily="18" charset="-128"/>
                <a:ea typeface="UD デジタル 教科書体 NK-R" panose="02020400000000000000" pitchFamily="18" charset="-128"/>
              </a:rPr>
              <a:t>令和３年１１月５日（金）</a:t>
            </a:r>
            <a:endParaRPr kumimoji="1" lang="ja-JP" altLang="en-US" sz="3200" dirty="0">
              <a:latin typeface="UD デジタル 教科書体 NK-R" panose="02020400000000000000" pitchFamily="18" charset="-128"/>
              <a:ea typeface="UD デジタル 教科書体 NK-R" panose="02020400000000000000" pitchFamily="18" charset="-128"/>
            </a:endParaRPr>
          </a:p>
        </p:txBody>
      </p:sp>
      <p:pic>
        <p:nvPicPr>
          <p:cNvPr id="4" name="図 3">
            <a:extLst>
              <a:ext uri="{FF2B5EF4-FFF2-40B4-BE49-F238E27FC236}">
                <a16:creationId xmlns:a16="http://schemas.microsoft.com/office/drawing/2014/main" id="{17E1CB3C-1DB8-4038-8187-E8CDE98AD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588" y="2079239"/>
            <a:ext cx="4468840" cy="3160450"/>
          </a:xfrm>
          <a:prstGeom prst="rect">
            <a:avLst/>
          </a:prstGeom>
          <a:ln>
            <a:noFill/>
          </a:ln>
          <a:effectLst>
            <a:outerShdw blurRad="292100" dist="139700" dir="2700000" algn="tl" rotWithShape="0">
              <a:srgbClr val="333333">
                <a:alpha val="65000"/>
              </a:srgbClr>
            </a:outerShdw>
          </a:effectLst>
        </p:spPr>
      </p:pic>
      <p:pic>
        <p:nvPicPr>
          <p:cNvPr id="7" name="図 6">
            <a:extLst>
              <a:ext uri="{FF2B5EF4-FFF2-40B4-BE49-F238E27FC236}">
                <a16:creationId xmlns:a16="http://schemas.microsoft.com/office/drawing/2014/main" id="{2C595DA3-2295-41C5-96EB-10CC460DB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42960" y="2079239"/>
            <a:ext cx="3035203" cy="3035203"/>
          </a:xfrm>
          <a:prstGeom prst="rect">
            <a:avLst/>
          </a:prstGeom>
          <a:ln>
            <a:noFill/>
          </a:ln>
          <a:effectLst>
            <a:softEdge rad="112500"/>
          </a:effectLst>
        </p:spPr>
      </p:pic>
      <p:pic>
        <p:nvPicPr>
          <p:cNvPr id="6" name="図 5">
            <a:extLst>
              <a:ext uri="{FF2B5EF4-FFF2-40B4-BE49-F238E27FC236}">
                <a16:creationId xmlns:a16="http://schemas.microsoft.com/office/drawing/2014/main" id="{A7212139-04ED-45BA-9E80-67074AE29A8C}"/>
              </a:ext>
            </a:extLst>
          </p:cNvPr>
          <p:cNvPicPr>
            <a:picLocks noChangeAspect="1"/>
          </p:cNvPicPr>
          <p:nvPr/>
        </p:nvPicPr>
        <p:blipFill>
          <a:blip r:embed="rId5"/>
          <a:stretch>
            <a:fillRect/>
          </a:stretch>
        </p:blipFill>
        <p:spPr>
          <a:xfrm>
            <a:off x="75854" y="2092301"/>
            <a:ext cx="3874682" cy="2684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3241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ADF87A-3D7C-4806-A238-B75EA00F41A7}"/>
              </a:ext>
            </a:extLst>
          </p:cNvPr>
          <p:cNvSpPr>
            <a:spLocks noGrp="1"/>
          </p:cNvSpPr>
          <p:nvPr>
            <p:ph type="title"/>
          </p:nvPr>
        </p:nvSpPr>
        <p:spPr>
          <a:xfrm>
            <a:off x="595604" y="96266"/>
            <a:ext cx="10515600" cy="822805"/>
          </a:xfrm>
        </p:spPr>
        <p:txBody>
          <a:bodyPr/>
          <a:lstStyle/>
          <a:p>
            <a:r>
              <a:rPr kumimoji="1" lang="ja-JP" altLang="en-US" dirty="0">
                <a:highlight>
                  <a:srgbClr val="00FF00"/>
                </a:highlight>
                <a:latin typeface="UD デジタル 教科書体 NK-B" panose="02020700000000000000" pitchFamily="18" charset="-128"/>
                <a:ea typeface="UD デジタル 教科書体 NK-B" panose="02020700000000000000" pitchFamily="18" charset="-128"/>
              </a:rPr>
              <a:t>個別学習</a:t>
            </a:r>
          </a:p>
        </p:txBody>
      </p:sp>
      <p:pic>
        <p:nvPicPr>
          <p:cNvPr id="5" name="コンテンツ プレースホルダー 4">
            <a:extLst>
              <a:ext uri="{FF2B5EF4-FFF2-40B4-BE49-F238E27FC236}">
                <a16:creationId xmlns:a16="http://schemas.microsoft.com/office/drawing/2014/main" id="{44EBC8B6-D397-4A9A-85AE-8252D3A86E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2862" y="880931"/>
            <a:ext cx="1902647" cy="2375792"/>
          </a:xfrm>
        </p:spPr>
      </p:pic>
      <p:pic>
        <p:nvPicPr>
          <p:cNvPr id="7" name="図 6">
            <a:extLst>
              <a:ext uri="{FF2B5EF4-FFF2-40B4-BE49-F238E27FC236}">
                <a16:creationId xmlns:a16="http://schemas.microsoft.com/office/drawing/2014/main" id="{E201362D-E5EC-4E3B-9AE0-AC2FEF5C5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8638" y="890303"/>
            <a:ext cx="1912713" cy="2375791"/>
          </a:xfrm>
          <a:prstGeom prst="rect">
            <a:avLst/>
          </a:prstGeom>
        </p:spPr>
      </p:pic>
      <p:pic>
        <p:nvPicPr>
          <p:cNvPr id="9" name="図 8">
            <a:extLst>
              <a:ext uri="{FF2B5EF4-FFF2-40B4-BE49-F238E27FC236}">
                <a16:creationId xmlns:a16="http://schemas.microsoft.com/office/drawing/2014/main" id="{7FF86BCB-294A-4711-AD2D-951FE4A75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4990" y="891016"/>
            <a:ext cx="1894049" cy="2375078"/>
          </a:xfrm>
          <a:prstGeom prst="rect">
            <a:avLst/>
          </a:prstGeom>
        </p:spPr>
      </p:pic>
      <p:pic>
        <p:nvPicPr>
          <p:cNvPr id="11" name="図 10">
            <a:extLst>
              <a:ext uri="{FF2B5EF4-FFF2-40B4-BE49-F238E27FC236}">
                <a16:creationId xmlns:a16="http://schemas.microsoft.com/office/drawing/2014/main" id="{C9A2194A-46E9-4E52-85D7-C7EFEC362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620" y="890306"/>
            <a:ext cx="1912712" cy="2380928"/>
          </a:xfrm>
          <a:prstGeom prst="rect">
            <a:avLst/>
          </a:prstGeom>
        </p:spPr>
      </p:pic>
      <p:pic>
        <p:nvPicPr>
          <p:cNvPr id="13" name="図 12">
            <a:extLst>
              <a:ext uri="{FF2B5EF4-FFF2-40B4-BE49-F238E27FC236}">
                <a16:creationId xmlns:a16="http://schemas.microsoft.com/office/drawing/2014/main" id="{3BA848A0-DC67-4CA1-8AAB-BFDEE8D44A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0700" y="871561"/>
            <a:ext cx="1914092" cy="2375078"/>
          </a:xfrm>
          <a:prstGeom prst="rect">
            <a:avLst/>
          </a:prstGeom>
        </p:spPr>
      </p:pic>
      <p:pic>
        <p:nvPicPr>
          <p:cNvPr id="4" name="図 3">
            <a:extLst>
              <a:ext uri="{FF2B5EF4-FFF2-40B4-BE49-F238E27FC236}">
                <a16:creationId xmlns:a16="http://schemas.microsoft.com/office/drawing/2014/main" id="{A4E5027A-55FB-4150-9FD2-472C4132E4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373" y="3815717"/>
            <a:ext cx="3399452" cy="2549589"/>
          </a:xfrm>
          <a:prstGeom prst="rect">
            <a:avLst/>
          </a:prstGeom>
          <a:ln>
            <a:noFill/>
          </a:ln>
          <a:effectLst>
            <a:outerShdw blurRad="292100" dist="139700" dir="2700000" algn="tl" rotWithShape="0">
              <a:srgbClr val="333333">
                <a:alpha val="65000"/>
              </a:srgbClr>
            </a:outerShdw>
          </a:effectLst>
        </p:spPr>
      </p:pic>
      <p:pic>
        <p:nvPicPr>
          <p:cNvPr id="10" name="コンテンツ プレースホルダー 4">
            <a:extLst>
              <a:ext uri="{FF2B5EF4-FFF2-40B4-BE49-F238E27FC236}">
                <a16:creationId xmlns:a16="http://schemas.microsoft.com/office/drawing/2014/main" id="{8B7F3A4B-65BE-4907-8898-88282A7D1A1A}"/>
              </a:ext>
            </a:extLst>
          </p:cNvPr>
          <p:cNvPicPr>
            <a:picLocks noChangeAspect="1"/>
          </p:cNvPicPr>
          <p:nvPr/>
        </p:nvPicPr>
        <p:blipFill>
          <a:blip r:embed="rId9"/>
          <a:stretch>
            <a:fillRect/>
          </a:stretch>
        </p:blipFill>
        <p:spPr>
          <a:xfrm>
            <a:off x="3849104" y="3772496"/>
            <a:ext cx="3790897" cy="2464083"/>
          </a:xfrm>
          <a:prstGeom prst="rect">
            <a:avLst/>
          </a:prstGeom>
          <a:ln>
            <a:noFill/>
          </a:ln>
          <a:effectLst>
            <a:outerShdw blurRad="292100" dist="139700" dir="2700000" algn="tl" rotWithShape="0">
              <a:srgbClr val="333333">
                <a:alpha val="65000"/>
              </a:srgbClr>
            </a:outerShdw>
          </a:effectLst>
        </p:spPr>
      </p:pic>
      <p:pic>
        <p:nvPicPr>
          <p:cNvPr id="12" name="図 11">
            <a:extLst>
              <a:ext uri="{FF2B5EF4-FFF2-40B4-BE49-F238E27FC236}">
                <a16:creationId xmlns:a16="http://schemas.microsoft.com/office/drawing/2014/main" id="{C2BEEAE3-3554-4B0A-AD26-274E79DEA3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99174" y="3520292"/>
            <a:ext cx="3012030" cy="3012030"/>
          </a:xfrm>
          <a:prstGeom prst="rect">
            <a:avLst/>
          </a:prstGeom>
          <a:ln>
            <a:noFill/>
          </a:ln>
          <a:effectLst>
            <a:outerShdw blurRad="292100" dist="139700" dir="2700000" algn="tl" rotWithShape="0">
              <a:srgbClr val="333333">
                <a:alpha val="65000"/>
              </a:srgbClr>
            </a:outerShdw>
          </a:effectLst>
        </p:spPr>
      </p:pic>
      <p:pic>
        <p:nvPicPr>
          <p:cNvPr id="21" name="グラフィックス 20" descr="戻る (RTL)">
            <a:extLst>
              <a:ext uri="{FF2B5EF4-FFF2-40B4-BE49-F238E27FC236}">
                <a16:creationId xmlns:a16="http://schemas.microsoft.com/office/drawing/2014/main" id="{A04869BF-7CB6-40C9-8EA1-BEB7EC2BE5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4255943" y="3000629"/>
            <a:ext cx="914400" cy="914400"/>
          </a:xfrm>
          <a:prstGeom prst="rect">
            <a:avLst/>
          </a:prstGeom>
        </p:spPr>
      </p:pic>
      <p:pic>
        <p:nvPicPr>
          <p:cNvPr id="24" name="グラフィックス 23" descr="戻る (RTL)">
            <a:extLst>
              <a:ext uri="{FF2B5EF4-FFF2-40B4-BE49-F238E27FC236}">
                <a16:creationId xmlns:a16="http://schemas.microsoft.com/office/drawing/2014/main" id="{4C01407B-F54E-4749-95D5-0642B3A669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1273853" y="2997063"/>
            <a:ext cx="914400" cy="914400"/>
          </a:xfrm>
          <a:prstGeom prst="rect">
            <a:avLst/>
          </a:prstGeom>
        </p:spPr>
      </p:pic>
      <p:pic>
        <p:nvPicPr>
          <p:cNvPr id="26" name="グラフィックス 25" descr="戻る (RTL)">
            <a:extLst>
              <a:ext uri="{FF2B5EF4-FFF2-40B4-BE49-F238E27FC236}">
                <a16:creationId xmlns:a16="http://schemas.microsoft.com/office/drawing/2014/main" id="{93DDD025-AEFB-4BB4-9D72-DEE934C76E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7878430" y="2997063"/>
            <a:ext cx="914400" cy="914400"/>
          </a:xfrm>
          <a:prstGeom prst="rect">
            <a:avLst/>
          </a:prstGeom>
        </p:spPr>
      </p:pic>
      <p:sp>
        <p:nvSpPr>
          <p:cNvPr id="27" name="テキスト ボックス 26">
            <a:extLst>
              <a:ext uri="{FF2B5EF4-FFF2-40B4-BE49-F238E27FC236}">
                <a16:creationId xmlns:a16="http://schemas.microsoft.com/office/drawing/2014/main" id="{00BB76E9-993B-4506-AEA0-5157E81D5EE6}"/>
              </a:ext>
            </a:extLst>
          </p:cNvPr>
          <p:cNvSpPr txBox="1"/>
          <p:nvPr/>
        </p:nvSpPr>
        <p:spPr>
          <a:xfrm>
            <a:off x="56001" y="5746236"/>
            <a:ext cx="3682731" cy="461665"/>
          </a:xfrm>
          <a:prstGeom prst="rect">
            <a:avLst/>
          </a:prstGeom>
          <a:noFill/>
        </p:spPr>
        <p:txBody>
          <a:bodyPr wrap="square" rtlCol="0">
            <a:spAutoFit/>
          </a:bodyPr>
          <a:lstStyle/>
          <a:p>
            <a:r>
              <a:rPr kumimoji="1" lang="ja-JP" altLang="en-US" sz="2400" dirty="0">
                <a:highlight>
                  <a:srgbClr val="FFFF00"/>
                </a:highlight>
                <a:latin typeface="UD デジタル 教科書体 NK-R" panose="02020400000000000000" pitchFamily="18" charset="-128"/>
                <a:ea typeface="UD デジタル 教科書体 NK-R" panose="02020400000000000000" pitchFamily="18" charset="-128"/>
              </a:rPr>
              <a:t>例）</a:t>
            </a:r>
            <a:r>
              <a:rPr kumimoji="1" lang="en-US" altLang="ja-JP" sz="2400" dirty="0">
                <a:highlight>
                  <a:srgbClr val="FFFF00"/>
                </a:highlight>
                <a:latin typeface="UD デジタル 教科書体 NK-R" panose="02020400000000000000" pitchFamily="18" charset="-128"/>
                <a:ea typeface="UD デジタル 教科書体 NK-R" panose="02020400000000000000" pitchFamily="18" charset="-128"/>
              </a:rPr>
              <a:t>AI</a:t>
            </a:r>
            <a:r>
              <a:rPr kumimoji="1" lang="ja-JP" altLang="en-US" sz="2400" dirty="0">
                <a:highlight>
                  <a:srgbClr val="FFFF00"/>
                </a:highlight>
                <a:latin typeface="UD デジタル 教科書体 NK-R" panose="02020400000000000000" pitchFamily="18" charset="-128"/>
                <a:ea typeface="UD デジタル 教科書体 NK-R" panose="02020400000000000000" pitchFamily="18" charset="-128"/>
              </a:rPr>
              <a:t>型ドリル教材の活用</a:t>
            </a:r>
          </a:p>
        </p:txBody>
      </p:sp>
      <p:sp>
        <p:nvSpPr>
          <p:cNvPr id="29" name="テキスト ボックス 28">
            <a:extLst>
              <a:ext uri="{FF2B5EF4-FFF2-40B4-BE49-F238E27FC236}">
                <a16:creationId xmlns:a16="http://schemas.microsoft.com/office/drawing/2014/main" id="{10AD660A-510B-4A86-9954-419A64F76BB8}"/>
              </a:ext>
            </a:extLst>
          </p:cNvPr>
          <p:cNvSpPr txBox="1"/>
          <p:nvPr/>
        </p:nvSpPr>
        <p:spPr>
          <a:xfrm>
            <a:off x="3903186" y="6070657"/>
            <a:ext cx="3682731" cy="461665"/>
          </a:xfrm>
          <a:prstGeom prst="rect">
            <a:avLst/>
          </a:prstGeom>
          <a:noFill/>
        </p:spPr>
        <p:txBody>
          <a:bodyPr wrap="square" rtlCol="0">
            <a:spAutoFit/>
          </a:bodyPr>
          <a:lstStyle/>
          <a:p>
            <a:r>
              <a:rPr kumimoji="1" lang="ja-JP" altLang="en-US" sz="2400" dirty="0">
                <a:highlight>
                  <a:srgbClr val="FFFF00"/>
                </a:highlight>
                <a:latin typeface="UD デジタル 教科書体 NK-R" panose="02020400000000000000" pitchFamily="18" charset="-128"/>
                <a:ea typeface="UD デジタル 教科書体 NK-R" panose="02020400000000000000" pitchFamily="18" charset="-128"/>
              </a:rPr>
              <a:t>例）平和に関する調べ学習</a:t>
            </a:r>
          </a:p>
        </p:txBody>
      </p:sp>
      <p:sp>
        <p:nvSpPr>
          <p:cNvPr id="30" name="テキスト ボックス 29">
            <a:extLst>
              <a:ext uri="{FF2B5EF4-FFF2-40B4-BE49-F238E27FC236}">
                <a16:creationId xmlns:a16="http://schemas.microsoft.com/office/drawing/2014/main" id="{467ABC55-4F0C-4DCD-8D78-BB048253161E}"/>
              </a:ext>
            </a:extLst>
          </p:cNvPr>
          <p:cNvSpPr txBox="1"/>
          <p:nvPr/>
        </p:nvSpPr>
        <p:spPr>
          <a:xfrm>
            <a:off x="7981282" y="5986439"/>
            <a:ext cx="4044345" cy="461665"/>
          </a:xfrm>
          <a:prstGeom prst="rect">
            <a:avLst/>
          </a:prstGeom>
          <a:noFill/>
        </p:spPr>
        <p:txBody>
          <a:bodyPr wrap="square" rtlCol="0">
            <a:spAutoFit/>
          </a:bodyPr>
          <a:lstStyle/>
          <a:p>
            <a:r>
              <a:rPr kumimoji="1" lang="ja-JP" altLang="en-US" sz="2400" dirty="0">
                <a:highlight>
                  <a:srgbClr val="FFFF00"/>
                </a:highlight>
                <a:latin typeface="UD デジタル 教科書体 NK-R" panose="02020400000000000000" pitchFamily="18" charset="-128"/>
                <a:ea typeface="UD デジタル 教科書体 NK-R" panose="02020400000000000000" pitchFamily="18" charset="-128"/>
              </a:rPr>
              <a:t>例）理科　台風の動きを予想</a:t>
            </a:r>
          </a:p>
        </p:txBody>
      </p:sp>
    </p:spTree>
    <p:extLst>
      <p:ext uri="{BB962C8B-B14F-4D97-AF65-F5344CB8AC3E}">
        <p14:creationId xmlns:p14="http://schemas.microsoft.com/office/powerpoint/2010/main" val="1027112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C1CB55-E33E-4C9F-B2DD-A47E4B7AC65F}"/>
              </a:ext>
            </a:extLst>
          </p:cNvPr>
          <p:cNvSpPr>
            <a:spLocks noGrp="1"/>
          </p:cNvSpPr>
          <p:nvPr>
            <p:ph type="title"/>
          </p:nvPr>
        </p:nvSpPr>
        <p:spPr>
          <a:xfrm>
            <a:off x="472208" y="-98063"/>
            <a:ext cx="10515600" cy="1325563"/>
          </a:xfrm>
        </p:spPr>
        <p:txBody>
          <a:bodyPr/>
          <a:lstStyle/>
          <a:p>
            <a:r>
              <a:rPr kumimoji="1" lang="ja-JP" altLang="en-US" dirty="0">
                <a:highlight>
                  <a:srgbClr val="00FF00"/>
                </a:highlight>
                <a:latin typeface="UD デジタル 教科書体 NK-B" panose="02020700000000000000" pitchFamily="18" charset="-128"/>
                <a:ea typeface="UD デジタル 教科書体 NK-B" panose="02020700000000000000" pitchFamily="18" charset="-128"/>
              </a:rPr>
              <a:t>協働学習</a:t>
            </a:r>
          </a:p>
        </p:txBody>
      </p:sp>
      <p:pic>
        <p:nvPicPr>
          <p:cNvPr id="5" name="コンテンツ プレースホルダー 4">
            <a:extLst>
              <a:ext uri="{FF2B5EF4-FFF2-40B4-BE49-F238E27FC236}">
                <a16:creationId xmlns:a16="http://schemas.microsoft.com/office/drawing/2014/main" id="{BF942553-12E7-4DF1-82C1-5ADF67C0E0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657" y="956999"/>
            <a:ext cx="2037442" cy="2491381"/>
          </a:xfrm>
        </p:spPr>
      </p:pic>
      <p:pic>
        <p:nvPicPr>
          <p:cNvPr id="7" name="図 6">
            <a:extLst>
              <a:ext uri="{FF2B5EF4-FFF2-40B4-BE49-F238E27FC236}">
                <a16:creationId xmlns:a16="http://schemas.microsoft.com/office/drawing/2014/main" id="{993A95DD-0ECD-4AE3-AD39-BFA4174F8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6205" y="946804"/>
            <a:ext cx="2037441" cy="2517466"/>
          </a:xfrm>
          <a:prstGeom prst="rect">
            <a:avLst/>
          </a:prstGeom>
        </p:spPr>
      </p:pic>
      <p:pic>
        <p:nvPicPr>
          <p:cNvPr id="9" name="図 8">
            <a:extLst>
              <a:ext uri="{FF2B5EF4-FFF2-40B4-BE49-F238E27FC236}">
                <a16:creationId xmlns:a16="http://schemas.microsoft.com/office/drawing/2014/main" id="{3EE54139-2EEB-4D3D-9BE2-CA4865778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036" y="961185"/>
            <a:ext cx="2037441" cy="2506799"/>
          </a:xfrm>
          <a:prstGeom prst="rect">
            <a:avLst/>
          </a:prstGeom>
        </p:spPr>
      </p:pic>
      <p:pic>
        <p:nvPicPr>
          <p:cNvPr id="11" name="図 10">
            <a:extLst>
              <a:ext uri="{FF2B5EF4-FFF2-40B4-BE49-F238E27FC236}">
                <a16:creationId xmlns:a16="http://schemas.microsoft.com/office/drawing/2014/main" id="{C15F49F4-080F-462B-8A9F-297526DDB1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6825" y="938864"/>
            <a:ext cx="2018335" cy="2491381"/>
          </a:xfrm>
          <a:prstGeom prst="rect">
            <a:avLst/>
          </a:prstGeom>
        </p:spPr>
      </p:pic>
      <p:pic>
        <p:nvPicPr>
          <p:cNvPr id="6" name="図 5">
            <a:extLst>
              <a:ext uri="{FF2B5EF4-FFF2-40B4-BE49-F238E27FC236}">
                <a16:creationId xmlns:a16="http://schemas.microsoft.com/office/drawing/2014/main" id="{8548A618-B3F8-4A51-BCD8-2CD568A152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97" y="4167530"/>
            <a:ext cx="2508740" cy="1881555"/>
          </a:xfrm>
          <a:prstGeom prst="rect">
            <a:avLst/>
          </a:prstGeom>
          <a:ln>
            <a:noFill/>
          </a:ln>
          <a:effectLst>
            <a:outerShdw blurRad="292100" dist="139700" dir="2700000" algn="tl" rotWithShape="0">
              <a:srgbClr val="333333">
                <a:alpha val="65000"/>
              </a:srgbClr>
            </a:outerShdw>
          </a:effectLst>
        </p:spPr>
      </p:pic>
      <p:pic>
        <p:nvPicPr>
          <p:cNvPr id="10" name="図 9">
            <a:extLst>
              <a:ext uri="{FF2B5EF4-FFF2-40B4-BE49-F238E27FC236}">
                <a16:creationId xmlns:a16="http://schemas.microsoft.com/office/drawing/2014/main" id="{457C0A2E-8A2F-4D60-8261-7F93CE881C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47707" y="3770801"/>
            <a:ext cx="2882301" cy="2882301"/>
          </a:xfrm>
          <a:prstGeom prst="rect">
            <a:avLst/>
          </a:prstGeom>
          <a:ln>
            <a:noFill/>
          </a:ln>
          <a:effectLst>
            <a:outerShdw blurRad="292100" dist="139700" dir="2700000" algn="tl" rotWithShape="0">
              <a:srgbClr val="333333">
                <a:alpha val="65000"/>
              </a:srgbClr>
            </a:outerShdw>
          </a:effectLst>
        </p:spPr>
      </p:pic>
      <p:pic>
        <p:nvPicPr>
          <p:cNvPr id="16" name="図 15">
            <a:extLst>
              <a:ext uri="{FF2B5EF4-FFF2-40B4-BE49-F238E27FC236}">
                <a16:creationId xmlns:a16="http://schemas.microsoft.com/office/drawing/2014/main" id="{B39C49D4-BA8D-4783-ABC6-CA0673CEAC25}"/>
              </a:ext>
            </a:extLst>
          </p:cNvPr>
          <p:cNvPicPr>
            <a:picLocks noChangeAspect="1"/>
          </p:cNvPicPr>
          <p:nvPr/>
        </p:nvPicPr>
        <p:blipFill>
          <a:blip r:embed="rId9"/>
          <a:stretch>
            <a:fillRect/>
          </a:stretch>
        </p:blipFill>
        <p:spPr>
          <a:xfrm>
            <a:off x="9047984" y="4294742"/>
            <a:ext cx="2962364" cy="1969221"/>
          </a:xfrm>
          <a:prstGeom prst="rect">
            <a:avLst/>
          </a:prstGeom>
          <a:ln>
            <a:noFill/>
          </a:ln>
          <a:effectLst>
            <a:outerShdw blurRad="292100" dist="139700" dir="2700000" algn="tl" rotWithShape="0">
              <a:srgbClr val="333333">
                <a:alpha val="65000"/>
              </a:srgbClr>
            </a:outerShdw>
          </a:effectLst>
        </p:spPr>
      </p:pic>
      <p:pic>
        <p:nvPicPr>
          <p:cNvPr id="18" name="図 17">
            <a:extLst>
              <a:ext uri="{FF2B5EF4-FFF2-40B4-BE49-F238E27FC236}">
                <a16:creationId xmlns:a16="http://schemas.microsoft.com/office/drawing/2014/main" id="{241278F7-10FF-4C01-8B1D-1451C4F152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83503" y="3833077"/>
            <a:ext cx="2954678" cy="2216008"/>
          </a:xfrm>
          <a:prstGeom prst="rect">
            <a:avLst/>
          </a:prstGeom>
          <a:ln>
            <a:noFill/>
          </a:ln>
          <a:effectLst>
            <a:outerShdw blurRad="292100" dist="139700" dir="2700000" algn="tl" rotWithShape="0">
              <a:srgbClr val="333333">
                <a:alpha val="65000"/>
              </a:srgbClr>
            </a:outerShdw>
          </a:effectLst>
        </p:spPr>
      </p:pic>
      <p:sp>
        <p:nvSpPr>
          <p:cNvPr id="19" name="テキスト ボックス 18">
            <a:extLst>
              <a:ext uri="{FF2B5EF4-FFF2-40B4-BE49-F238E27FC236}">
                <a16:creationId xmlns:a16="http://schemas.microsoft.com/office/drawing/2014/main" id="{01BA5534-2D4C-4CE7-AE31-2578E0AD6CE2}"/>
              </a:ext>
            </a:extLst>
          </p:cNvPr>
          <p:cNvSpPr txBox="1"/>
          <p:nvPr/>
        </p:nvSpPr>
        <p:spPr>
          <a:xfrm>
            <a:off x="0" y="5633586"/>
            <a:ext cx="3365770" cy="830997"/>
          </a:xfrm>
          <a:prstGeom prst="rect">
            <a:avLst/>
          </a:prstGeom>
          <a:noFill/>
        </p:spPr>
        <p:txBody>
          <a:bodyPr wrap="square" rtlCol="0">
            <a:spAutoFit/>
          </a:bodyPr>
          <a:lstStyle/>
          <a:p>
            <a:r>
              <a:rPr kumimoji="1" lang="ja-JP" altLang="en-US" sz="2400" dirty="0">
                <a:highlight>
                  <a:srgbClr val="FFFF00"/>
                </a:highlight>
                <a:latin typeface="UD デジタル 教科書体 NK-R" panose="02020400000000000000" pitchFamily="18" charset="-128"/>
                <a:ea typeface="UD デジタル 教科書体 NK-R" panose="02020400000000000000" pitchFamily="18" charset="-128"/>
              </a:rPr>
              <a:t>例）</a:t>
            </a:r>
            <a:endParaRPr kumimoji="1" lang="en-US" altLang="ja-JP" sz="2400" dirty="0">
              <a:highlight>
                <a:srgbClr val="FFFF00"/>
              </a:highlight>
              <a:latin typeface="UD デジタル 教科書体 NK-R" panose="02020400000000000000" pitchFamily="18" charset="-128"/>
              <a:ea typeface="UD デジタル 教科書体 NK-R" panose="02020400000000000000" pitchFamily="18" charset="-128"/>
            </a:endParaRPr>
          </a:p>
          <a:p>
            <a:r>
              <a:rPr kumimoji="1" lang="ja-JP" altLang="en-US" sz="2400" dirty="0">
                <a:highlight>
                  <a:srgbClr val="FFFF00"/>
                </a:highlight>
                <a:latin typeface="UD デジタル 教科書体 NK-R" panose="02020400000000000000" pitchFamily="18" charset="-128"/>
                <a:ea typeface="UD デジタル 教科書体 NK-R" panose="02020400000000000000" pitchFamily="18" charset="-128"/>
              </a:rPr>
              <a:t>自分の考えを伝え合う</a:t>
            </a:r>
          </a:p>
        </p:txBody>
      </p:sp>
      <p:sp>
        <p:nvSpPr>
          <p:cNvPr id="20" name="テキスト ボックス 19">
            <a:extLst>
              <a:ext uri="{FF2B5EF4-FFF2-40B4-BE49-F238E27FC236}">
                <a16:creationId xmlns:a16="http://schemas.microsoft.com/office/drawing/2014/main" id="{24102518-A33A-4A12-BF55-E1661190D1C0}"/>
              </a:ext>
            </a:extLst>
          </p:cNvPr>
          <p:cNvSpPr txBox="1"/>
          <p:nvPr/>
        </p:nvSpPr>
        <p:spPr>
          <a:xfrm>
            <a:off x="2847707" y="3784970"/>
            <a:ext cx="3095971" cy="461665"/>
          </a:xfrm>
          <a:prstGeom prst="rect">
            <a:avLst/>
          </a:prstGeom>
          <a:noFill/>
        </p:spPr>
        <p:txBody>
          <a:bodyPr wrap="square" rtlCol="0">
            <a:spAutoFit/>
          </a:bodyPr>
          <a:lstStyle/>
          <a:p>
            <a:r>
              <a:rPr kumimoji="1" lang="ja-JP" altLang="en-US" sz="2400" dirty="0">
                <a:highlight>
                  <a:srgbClr val="FFFF00"/>
                </a:highlight>
                <a:latin typeface="UD デジタル 教科書体 NK-R" panose="02020400000000000000" pitchFamily="18" charset="-128"/>
                <a:ea typeface="UD デジタル 教科書体 NK-R" panose="02020400000000000000" pitchFamily="18" charset="-128"/>
              </a:rPr>
              <a:t>例）意見・考えを議論</a:t>
            </a:r>
          </a:p>
        </p:txBody>
      </p:sp>
      <p:sp>
        <p:nvSpPr>
          <p:cNvPr id="22" name="テキスト ボックス 21">
            <a:extLst>
              <a:ext uri="{FF2B5EF4-FFF2-40B4-BE49-F238E27FC236}">
                <a16:creationId xmlns:a16="http://schemas.microsoft.com/office/drawing/2014/main" id="{913D8222-7E37-4A28-8175-85727D276595}"/>
              </a:ext>
            </a:extLst>
          </p:cNvPr>
          <p:cNvSpPr txBox="1"/>
          <p:nvPr/>
        </p:nvSpPr>
        <p:spPr>
          <a:xfrm>
            <a:off x="5880108" y="5749118"/>
            <a:ext cx="3167876" cy="830997"/>
          </a:xfrm>
          <a:prstGeom prst="rect">
            <a:avLst/>
          </a:prstGeom>
          <a:noFill/>
        </p:spPr>
        <p:txBody>
          <a:bodyPr wrap="square" rtlCol="0">
            <a:spAutoFit/>
          </a:bodyPr>
          <a:lstStyle/>
          <a:p>
            <a:r>
              <a:rPr kumimoji="1" lang="ja-JP" altLang="en-US" sz="2400" dirty="0">
                <a:highlight>
                  <a:srgbClr val="FFFF00"/>
                </a:highlight>
                <a:latin typeface="UD デジタル 教科書体 NK-R" panose="02020400000000000000" pitchFamily="18" charset="-128"/>
                <a:ea typeface="UD デジタル 教科書体 NK-R" panose="02020400000000000000" pitchFamily="18" charset="-128"/>
              </a:rPr>
              <a:t>例）英語で道案内動画を協働作成</a:t>
            </a:r>
          </a:p>
        </p:txBody>
      </p:sp>
      <p:sp>
        <p:nvSpPr>
          <p:cNvPr id="23" name="テキスト ボックス 22">
            <a:extLst>
              <a:ext uri="{FF2B5EF4-FFF2-40B4-BE49-F238E27FC236}">
                <a16:creationId xmlns:a16="http://schemas.microsoft.com/office/drawing/2014/main" id="{37211C33-04AE-4E0F-9FBB-BFFA9EABB0A7}"/>
              </a:ext>
            </a:extLst>
          </p:cNvPr>
          <p:cNvSpPr txBox="1"/>
          <p:nvPr/>
        </p:nvSpPr>
        <p:spPr>
          <a:xfrm>
            <a:off x="8970732" y="3833077"/>
            <a:ext cx="3095971" cy="461665"/>
          </a:xfrm>
          <a:prstGeom prst="rect">
            <a:avLst/>
          </a:prstGeom>
          <a:noFill/>
        </p:spPr>
        <p:txBody>
          <a:bodyPr wrap="square" rtlCol="0">
            <a:spAutoFit/>
          </a:bodyPr>
          <a:lstStyle/>
          <a:p>
            <a:r>
              <a:rPr kumimoji="1" lang="ja-JP" altLang="en-US" sz="2400" dirty="0">
                <a:highlight>
                  <a:srgbClr val="FFFF00"/>
                </a:highlight>
                <a:latin typeface="UD デジタル 教科書体 NK-R" panose="02020400000000000000" pitchFamily="18" charset="-128"/>
                <a:ea typeface="UD デジタル 教科書体 NK-R" panose="02020400000000000000" pitchFamily="18" charset="-128"/>
              </a:rPr>
              <a:t>例）養護学校との交流</a:t>
            </a:r>
          </a:p>
        </p:txBody>
      </p:sp>
      <p:pic>
        <p:nvPicPr>
          <p:cNvPr id="24" name="グラフィックス 23" descr="戻る (RTL)">
            <a:extLst>
              <a:ext uri="{FF2B5EF4-FFF2-40B4-BE49-F238E27FC236}">
                <a16:creationId xmlns:a16="http://schemas.microsoft.com/office/drawing/2014/main" id="{AFBCD321-6969-4A86-8373-95B313C4C3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1250931" y="3253764"/>
            <a:ext cx="914400" cy="914400"/>
          </a:xfrm>
          <a:prstGeom prst="rect">
            <a:avLst/>
          </a:prstGeom>
        </p:spPr>
      </p:pic>
      <p:pic>
        <p:nvPicPr>
          <p:cNvPr id="25" name="グラフィックス 24" descr="戻る (RTL)">
            <a:extLst>
              <a:ext uri="{FF2B5EF4-FFF2-40B4-BE49-F238E27FC236}">
                <a16:creationId xmlns:a16="http://schemas.microsoft.com/office/drawing/2014/main" id="{72277C4A-4B07-4841-BEC3-A81C311A9F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4344162" y="3066700"/>
            <a:ext cx="618354" cy="914400"/>
          </a:xfrm>
          <a:prstGeom prst="rect">
            <a:avLst/>
          </a:prstGeom>
        </p:spPr>
      </p:pic>
      <p:pic>
        <p:nvPicPr>
          <p:cNvPr id="26" name="グラフィックス 25" descr="戻る (RTL)">
            <a:extLst>
              <a:ext uri="{FF2B5EF4-FFF2-40B4-BE49-F238E27FC236}">
                <a16:creationId xmlns:a16="http://schemas.microsoft.com/office/drawing/2014/main" id="{EF932656-C416-4D3D-8CD6-D1B85A21FB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7119544" y="3105741"/>
            <a:ext cx="618354" cy="914400"/>
          </a:xfrm>
          <a:prstGeom prst="rect">
            <a:avLst/>
          </a:prstGeom>
        </p:spPr>
      </p:pic>
      <p:pic>
        <p:nvPicPr>
          <p:cNvPr id="27" name="グラフィックス 26" descr="戻る (RTL)">
            <a:extLst>
              <a:ext uri="{FF2B5EF4-FFF2-40B4-BE49-F238E27FC236}">
                <a16:creationId xmlns:a16="http://schemas.microsoft.com/office/drawing/2014/main" id="{472277E0-7DAF-4F2B-9698-570B777779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10348482" y="3131121"/>
            <a:ext cx="618354" cy="914400"/>
          </a:xfrm>
          <a:prstGeom prst="rect">
            <a:avLst/>
          </a:prstGeom>
        </p:spPr>
      </p:pic>
    </p:spTree>
    <p:extLst>
      <p:ext uri="{BB962C8B-B14F-4D97-AF65-F5344CB8AC3E}">
        <p14:creationId xmlns:p14="http://schemas.microsoft.com/office/powerpoint/2010/main" val="3093069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167B1F-519E-448C-89CB-67B600B401DD}"/>
              </a:ext>
            </a:extLst>
          </p:cNvPr>
          <p:cNvSpPr>
            <a:spLocks noGrp="1"/>
          </p:cNvSpPr>
          <p:nvPr>
            <p:ph type="title"/>
          </p:nvPr>
        </p:nvSpPr>
        <p:spPr>
          <a:blipFill>
            <a:blip r:embed="rId3"/>
            <a:tile tx="0" ty="0" sx="100000" sy="100000" flip="none" algn="tl"/>
          </a:blipFill>
        </p:spPr>
        <p:txBody>
          <a:bodyPr>
            <a:normAutofit/>
          </a:bodyPr>
          <a:lstStyle/>
          <a:p>
            <a:r>
              <a:rPr lang="ja-JP" altLang="en-US" dirty="0">
                <a:highlight>
                  <a:srgbClr val="00FF00"/>
                </a:highlight>
                <a:latin typeface="UD デジタル 教科書体 NP-B" panose="02020700000000000000" pitchFamily="18" charset="-128"/>
                <a:ea typeface="UD デジタル 教科書体 NP-B" panose="02020700000000000000" pitchFamily="18" charset="-128"/>
              </a:rPr>
              <a:t>市</a:t>
            </a:r>
            <a:r>
              <a:rPr lang="en-US" altLang="ja-JP" dirty="0">
                <a:highlight>
                  <a:srgbClr val="00FF00"/>
                </a:highlight>
                <a:latin typeface="UD デジタル 教科書体 NP-B" panose="02020700000000000000" pitchFamily="18" charset="-128"/>
                <a:ea typeface="UD デジタル 教科書体 NP-B" panose="02020700000000000000" pitchFamily="18" charset="-128"/>
              </a:rPr>
              <a:t>ICT</a:t>
            </a:r>
            <a:r>
              <a:rPr lang="ja-JP" altLang="en-US" dirty="0">
                <a:highlight>
                  <a:srgbClr val="00FF00"/>
                </a:highlight>
                <a:latin typeface="UD デジタル 教科書体 NP-B" panose="02020700000000000000" pitchFamily="18" charset="-128"/>
                <a:ea typeface="UD デジタル 教科書体 NP-B" panose="02020700000000000000" pitchFamily="18" charset="-128"/>
              </a:rPr>
              <a:t>研究協力校（田崎小）</a:t>
            </a:r>
            <a:br>
              <a:rPr kumimoji="1" lang="en-US" altLang="ja-JP" dirty="0">
                <a:highlight>
                  <a:srgbClr val="00FF00"/>
                </a:highlight>
                <a:latin typeface="UD デジタル 教科書体 NP-B" panose="02020700000000000000" pitchFamily="18" charset="-128"/>
                <a:ea typeface="UD デジタル 教科書体 NP-B" panose="02020700000000000000" pitchFamily="18" charset="-128"/>
              </a:rPr>
            </a:br>
            <a:r>
              <a:rPr kumimoji="1" lang="ja-JP" altLang="en-US" dirty="0">
                <a:highlight>
                  <a:srgbClr val="00FF00"/>
                </a:highlight>
                <a:latin typeface="UD デジタル 教科書体 NP-B" panose="02020700000000000000" pitchFamily="18" charset="-128"/>
                <a:ea typeface="UD デジタル 教科書体 NP-B" panose="02020700000000000000" pitchFamily="18" charset="-128"/>
              </a:rPr>
              <a:t>オンライン授業の取組</a:t>
            </a:r>
          </a:p>
        </p:txBody>
      </p:sp>
      <p:sp>
        <p:nvSpPr>
          <p:cNvPr id="4" name="スライド番号プレースホルダー 3">
            <a:extLst>
              <a:ext uri="{FF2B5EF4-FFF2-40B4-BE49-F238E27FC236}">
                <a16:creationId xmlns:a16="http://schemas.microsoft.com/office/drawing/2014/main" id="{EDAECAAE-2327-4100-B992-C99AD2B13E0A}"/>
              </a:ext>
            </a:extLst>
          </p:cNvPr>
          <p:cNvSpPr>
            <a:spLocks noGrp="1"/>
          </p:cNvSpPr>
          <p:nvPr>
            <p:ph type="sldNum" sz="quarter" idx="12"/>
          </p:nvPr>
        </p:nvSpPr>
        <p:spPr/>
        <p:txBody>
          <a:bodyPr/>
          <a:lstStyle/>
          <a:p>
            <a:pPr defTabSz="914378">
              <a:defRPr/>
            </a:pPr>
            <a:fld id="{FF75B4CE-5129-41CA-A75E-F2AE589D1F47}" type="slidenum">
              <a:rPr lang="en-US">
                <a:solidFill>
                  <a:prstClr val="black">
                    <a:tint val="75000"/>
                  </a:prstClr>
                </a:solidFill>
                <a:latin typeface="Calibri"/>
              </a:rPr>
              <a:pPr defTabSz="914378">
                <a:defRPr/>
              </a:pPr>
              <a:t>12</a:t>
            </a:fld>
            <a:endParaRPr lang="en-US" dirty="0">
              <a:solidFill>
                <a:prstClr val="black">
                  <a:tint val="75000"/>
                </a:prstClr>
              </a:solidFill>
              <a:latin typeface="Calibri"/>
            </a:endParaRPr>
          </a:p>
        </p:txBody>
      </p:sp>
      <p:sp>
        <p:nvSpPr>
          <p:cNvPr id="8" name="コンテンツ プレースホルダー 2">
            <a:extLst>
              <a:ext uri="{FF2B5EF4-FFF2-40B4-BE49-F238E27FC236}">
                <a16:creationId xmlns:a16="http://schemas.microsoft.com/office/drawing/2014/main" id="{5B5BCD14-E46A-46C1-A837-65D80486CFFF}"/>
              </a:ext>
            </a:extLst>
          </p:cNvPr>
          <p:cNvSpPr txBox="1">
            <a:spLocks/>
          </p:cNvSpPr>
          <p:nvPr/>
        </p:nvSpPr>
        <p:spPr>
          <a:xfrm>
            <a:off x="1795644" y="146527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914378">
              <a:buNone/>
              <a:defRPr/>
            </a:pPr>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a:p>
            <a:pPr marL="0" indent="0" defTabSz="914378">
              <a:buNone/>
              <a:defRPr/>
            </a:pPr>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1" name="四角形: 角を丸くする 10">
            <a:extLst>
              <a:ext uri="{FF2B5EF4-FFF2-40B4-BE49-F238E27FC236}">
                <a16:creationId xmlns:a16="http://schemas.microsoft.com/office/drawing/2014/main" id="{2A09111D-F8B3-420E-9537-5A827CEB4DB5}"/>
              </a:ext>
            </a:extLst>
          </p:cNvPr>
          <p:cNvSpPr/>
          <p:nvPr/>
        </p:nvSpPr>
        <p:spPr>
          <a:xfrm>
            <a:off x="7679754" y="1419755"/>
            <a:ext cx="3429000" cy="82742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altLang="ja-JP" sz="2400" dirty="0">
                <a:solidFill>
                  <a:prstClr val="black"/>
                </a:solidFill>
                <a:latin typeface="UD デジタル 教科書体 NP-B" panose="02020700000000000000" pitchFamily="18" charset="-128"/>
                <a:ea typeface="UD デジタル 教科書体 NP-B" panose="02020700000000000000" pitchFamily="18" charset="-128"/>
              </a:rPr>
              <a:t>9</a:t>
            </a:r>
            <a:r>
              <a:rPr lang="ja-JP" altLang="en-US" sz="2400" dirty="0">
                <a:solidFill>
                  <a:prstClr val="black"/>
                </a:solidFill>
                <a:latin typeface="UD デジタル 教科書体 NP-B" panose="02020700000000000000" pitchFamily="18" charset="-128"/>
                <a:ea typeface="UD デジタル 教科書体 NP-B" panose="02020700000000000000" pitchFamily="18" charset="-128"/>
              </a:rPr>
              <a:t>月</a:t>
            </a:r>
            <a:r>
              <a:rPr lang="en-US" altLang="ja-JP" sz="2400" dirty="0">
                <a:solidFill>
                  <a:prstClr val="black"/>
                </a:solidFill>
                <a:latin typeface="UD デジタル 教科書体 NP-B" panose="02020700000000000000" pitchFamily="18" charset="-128"/>
                <a:ea typeface="UD デジタル 教科書体 NP-B" panose="02020700000000000000" pitchFamily="18" charset="-128"/>
              </a:rPr>
              <a:t>11</a:t>
            </a:r>
            <a:r>
              <a:rPr lang="ja-JP" altLang="en-US" sz="2400" dirty="0">
                <a:solidFill>
                  <a:prstClr val="black"/>
                </a:solidFill>
                <a:latin typeface="UD デジタル 教科書体 NP-B" panose="02020700000000000000" pitchFamily="18" charset="-128"/>
                <a:ea typeface="UD デジタル 教科書体 NP-B" panose="02020700000000000000" pitchFamily="18" charset="-128"/>
              </a:rPr>
              <a:t>日（土）実施</a:t>
            </a:r>
          </a:p>
        </p:txBody>
      </p:sp>
      <p:pic>
        <p:nvPicPr>
          <p:cNvPr id="12" name="図 11">
            <a:extLst>
              <a:ext uri="{FF2B5EF4-FFF2-40B4-BE49-F238E27FC236}">
                <a16:creationId xmlns:a16="http://schemas.microsoft.com/office/drawing/2014/main" id="{7D6DA38E-75F7-43CD-97D2-B50E294F46D8}"/>
              </a:ext>
            </a:extLst>
          </p:cNvPr>
          <p:cNvPicPr>
            <a:picLocks noChangeAspect="1"/>
          </p:cNvPicPr>
          <p:nvPr/>
        </p:nvPicPr>
        <p:blipFill>
          <a:blip r:embed="rId4"/>
          <a:stretch>
            <a:fillRect/>
          </a:stretch>
        </p:blipFill>
        <p:spPr>
          <a:xfrm>
            <a:off x="712134" y="2366506"/>
            <a:ext cx="3429000" cy="3429000"/>
          </a:xfrm>
          <a:prstGeom prst="rect">
            <a:avLst/>
          </a:prstGeom>
          <a:ln>
            <a:noFill/>
          </a:ln>
          <a:effectLst>
            <a:outerShdw blurRad="292100" dist="139700" dir="2700000" algn="tl" rotWithShape="0">
              <a:srgbClr val="333333">
                <a:alpha val="65000"/>
              </a:srgbClr>
            </a:outerShdw>
          </a:effectLst>
        </p:spPr>
      </p:pic>
      <p:pic>
        <p:nvPicPr>
          <p:cNvPr id="14" name="図 13">
            <a:extLst>
              <a:ext uri="{FF2B5EF4-FFF2-40B4-BE49-F238E27FC236}">
                <a16:creationId xmlns:a16="http://schemas.microsoft.com/office/drawing/2014/main" id="{548CC0CC-1034-4D21-91A0-67A27F3EF97B}"/>
              </a:ext>
            </a:extLst>
          </p:cNvPr>
          <p:cNvPicPr>
            <a:picLocks noChangeAspect="1"/>
          </p:cNvPicPr>
          <p:nvPr/>
        </p:nvPicPr>
        <p:blipFill>
          <a:blip r:embed="rId5"/>
          <a:stretch>
            <a:fillRect/>
          </a:stretch>
        </p:blipFill>
        <p:spPr>
          <a:xfrm>
            <a:off x="4679236" y="2366506"/>
            <a:ext cx="3429000" cy="3429000"/>
          </a:xfrm>
          <a:prstGeom prst="rect">
            <a:avLst/>
          </a:prstGeom>
          <a:ln>
            <a:noFill/>
          </a:ln>
          <a:effectLst>
            <a:outerShdw blurRad="292100" dist="139700" dir="2700000" algn="tl" rotWithShape="0">
              <a:srgbClr val="333333">
                <a:alpha val="65000"/>
              </a:srgbClr>
            </a:outerShdw>
          </a:effectLst>
        </p:spPr>
      </p:pic>
      <p:sp>
        <p:nvSpPr>
          <p:cNvPr id="15" name="四角形: 角を丸くする 14">
            <a:extLst>
              <a:ext uri="{FF2B5EF4-FFF2-40B4-BE49-F238E27FC236}">
                <a16:creationId xmlns:a16="http://schemas.microsoft.com/office/drawing/2014/main" id="{373C5021-18B7-4E57-BFCA-2032D9B8EDC2}"/>
              </a:ext>
            </a:extLst>
          </p:cNvPr>
          <p:cNvSpPr/>
          <p:nvPr/>
        </p:nvSpPr>
        <p:spPr>
          <a:xfrm>
            <a:off x="1055547" y="5948965"/>
            <a:ext cx="2742173" cy="715162"/>
          </a:xfrm>
          <a:prstGeom prst="roundRect">
            <a:avLst/>
          </a:prstGeom>
          <a:solidFill>
            <a:srgbClr val="66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ja-JP" altLang="en-US" sz="2400" dirty="0">
                <a:solidFill>
                  <a:prstClr val="black"/>
                </a:solidFill>
                <a:latin typeface="UD デジタル 教科書体 NP-B" panose="02020700000000000000" pitchFamily="18" charset="-128"/>
                <a:ea typeface="UD デジタル 教科書体 NP-B" panose="02020700000000000000" pitchFamily="18" charset="-128"/>
              </a:rPr>
              <a:t>朝の会の様子</a:t>
            </a:r>
          </a:p>
        </p:txBody>
      </p:sp>
      <p:sp>
        <p:nvSpPr>
          <p:cNvPr id="16" name="四角形: 角を丸くする 15">
            <a:extLst>
              <a:ext uri="{FF2B5EF4-FFF2-40B4-BE49-F238E27FC236}">
                <a16:creationId xmlns:a16="http://schemas.microsoft.com/office/drawing/2014/main" id="{E9AD617F-FB09-44F2-B022-5032C67AF1FA}"/>
              </a:ext>
            </a:extLst>
          </p:cNvPr>
          <p:cNvSpPr/>
          <p:nvPr/>
        </p:nvSpPr>
        <p:spPr>
          <a:xfrm>
            <a:off x="7239513" y="5723772"/>
            <a:ext cx="2742173" cy="708107"/>
          </a:xfrm>
          <a:prstGeom prst="roundRect">
            <a:avLst/>
          </a:prstGeom>
          <a:solidFill>
            <a:srgbClr val="66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ja-JP" altLang="en-US" sz="2400" dirty="0">
                <a:solidFill>
                  <a:prstClr val="black"/>
                </a:solidFill>
                <a:latin typeface="UD デジタル 教科書体 NP-B" panose="02020700000000000000" pitchFamily="18" charset="-128"/>
                <a:ea typeface="UD デジタル 教科書体 NP-B" panose="02020700000000000000" pitchFamily="18" charset="-128"/>
              </a:rPr>
              <a:t>個別学習の様子</a:t>
            </a:r>
          </a:p>
        </p:txBody>
      </p:sp>
      <p:pic>
        <p:nvPicPr>
          <p:cNvPr id="10" name="図 9">
            <a:extLst>
              <a:ext uri="{FF2B5EF4-FFF2-40B4-BE49-F238E27FC236}">
                <a16:creationId xmlns:a16="http://schemas.microsoft.com/office/drawing/2014/main" id="{6BC6B9DD-41B3-478D-AF4B-F1E85EAA5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7178" y="2366506"/>
            <a:ext cx="2916622" cy="2916622"/>
          </a:xfrm>
          <a:prstGeom prst="rect">
            <a:avLst/>
          </a:prstGeom>
          <a:ln>
            <a:noFill/>
          </a:ln>
          <a:effectLst>
            <a:softEdge rad="112500"/>
          </a:effectLst>
        </p:spPr>
      </p:pic>
    </p:spTree>
    <p:extLst>
      <p:ext uri="{BB962C8B-B14F-4D97-AF65-F5344CB8AC3E}">
        <p14:creationId xmlns:p14="http://schemas.microsoft.com/office/powerpoint/2010/main" val="1972439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B18CEBB-CC8D-42AA-8668-8028466EE9A9}"/>
              </a:ext>
            </a:extLst>
          </p:cNvPr>
          <p:cNvSpPr/>
          <p:nvPr/>
        </p:nvSpPr>
        <p:spPr>
          <a:xfrm>
            <a:off x="294468" y="384746"/>
            <a:ext cx="11484244" cy="597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ja-JP" altLang="en-US" sz="2400" dirty="0">
                <a:solidFill>
                  <a:prstClr val="white"/>
                </a:solidFill>
                <a:latin typeface="UD デジタル 教科書体 NP-R" panose="02020400000000000000" pitchFamily="18" charset="-128"/>
                <a:ea typeface="UD デジタル 教科書体 NP-R" panose="02020400000000000000" pitchFamily="18" charset="-128"/>
              </a:rPr>
              <a:t>タブレット持ち帰りに向けて学校が取り組むべきこと　鹿屋市教育委員会　</a:t>
            </a:r>
            <a:r>
              <a:rPr lang="en-US" altLang="ja-JP" sz="2400" dirty="0">
                <a:solidFill>
                  <a:prstClr val="white"/>
                </a:solidFill>
                <a:latin typeface="UD デジタル 教科書体 NP-R" panose="02020400000000000000" pitchFamily="18" charset="-128"/>
                <a:ea typeface="UD デジタル 教科書体 NP-R" panose="02020400000000000000" pitchFamily="18" charset="-128"/>
              </a:rPr>
              <a:t>R3.10</a:t>
            </a:r>
            <a:endParaRPr lang="ja-JP" altLang="en-US" sz="2400"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7" name="四角形: 対角を丸める 6">
            <a:extLst>
              <a:ext uri="{FF2B5EF4-FFF2-40B4-BE49-F238E27FC236}">
                <a16:creationId xmlns:a16="http://schemas.microsoft.com/office/drawing/2014/main" id="{50731B59-5BD5-459C-AE13-F83B3344C405}"/>
              </a:ext>
            </a:extLst>
          </p:cNvPr>
          <p:cNvSpPr/>
          <p:nvPr/>
        </p:nvSpPr>
        <p:spPr>
          <a:xfrm>
            <a:off x="437204" y="1950885"/>
            <a:ext cx="2533471" cy="296296"/>
          </a:xfrm>
          <a:prstGeom prst="round2Diag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３ステップのスケジュール</a:t>
            </a:r>
          </a:p>
        </p:txBody>
      </p:sp>
      <p:sp>
        <p:nvSpPr>
          <p:cNvPr id="6" name="四角形: 対角を切り取る 5">
            <a:extLst>
              <a:ext uri="{FF2B5EF4-FFF2-40B4-BE49-F238E27FC236}">
                <a16:creationId xmlns:a16="http://schemas.microsoft.com/office/drawing/2014/main" id="{B703B827-8464-470E-A835-5916A475F0E1}"/>
              </a:ext>
            </a:extLst>
          </p:cNvPr>
          <p:cNvSpPr/>
          <p:nvPr/>
        </p:nvSpPr>
        <p:spPr>
          <a:xfrm>
            <a:off x="437204" y="1472892"/>
            <a:ext cx="3683003" cy="355909"/>
          </a:xfrm>
          <a:prstGeom prst="snip2DiagRect">
            <a:avLst/>
          </a:prstGeom>
          <a:ln w="38100">
            <a:no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defTabSz="685800"/>
            <a:r>
              <a:rPr lang="ja-JP" altLang="en-US" sz="105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非常時、平常時問わず、下の３ステップを実施する。</a:t>
            </a:r>
          </a:p>
        </p:txBody>
      </p:sp>
      <p:sp>
        <p:nvSpPr>
          <p:cNvPr id="13" name="正方形/長方形 12">
            <a:extLst>
              <a:ext uri="{FF2B5EF4-FFF2-40B4-BE49-F238E27FC236}">
                <a16:creationId xmlns:a16="http://schemas.microsoft.com/office/drawing/2014/main" id="{EE715662-D91B-4CFF-AF55-3BABE3A4B76A}"/>
              </a:ext>
            </a:extLst>
          </p:cNvPr>
          <p:cNvSpPr/>
          <p:nvPr/>
        </p:nvSpPr>
        <p:spPr>
          <a:xfrm>
            <a:off x="330584" y="2294196"/>
            <a:ext cx="11448127" cy="377623"/>
          </a:xfrm>
          <a:prstGeom prst="rect">
            <a:avLst/>
          </a:prstGeom>
          <a:effectLst>
            <a:glow rad="1397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defTabSz="685800"/>
            <a:r>
              <a:rPr lang="ja-JP" altLang="en-US" sz="1200" dirty="0">
                <a:solidFill>
                  <a:prstClr val="black"/>
                </a:solidFill>
                <a:latin typeface="游ゴシック" panose="020F0502020204030204"/>
                <a:ea typeface="游ゴシック" panose="020B0400000000000000" pitchFamily="50" charset="-128"/>
              </a:rPr>
              <a:t>　</a:t>
            </a:r>
            <a:r>
              <a:rPr lang="en-US" altLang="ja-JP" sz="1200" dirty="0">
                <a:solidFill>
                  <a:prstClr val="black"/>
                </a:solidFill>
                <a:highlight>
                  <a:srgbClr val="00FFFF"/>
                </a:highlight>
                <a:latin typeface="游ゴシック" panose="020F0502020204030204"/>
                <a:ea typeface="游ゴシック" panose="020B0400000000000000" pitchFamily="50" charset="-128"/>
              </a:rPr>
              <a:t>R3.9</a:t>
            </a:r>
            <a:r>
              <a:rPr lang="ja-JP" altLang="en-US" sz="1200" dirty="0">
                <a:solidFill>
                  <a:prstClr val="black"/>
                </a:solidFill>
                <a:latin typeface="游ゴシック" panose="020F0502020204030204"/>
                <a:ea typeface="游ゴシック" panose="020B0400000000000000" pitchFamily="50" charset="-128"/>
              </a:rPr>
              <a:t>　　　</a:t>
            </a:r>
            <a:r>
              <a:rPr lang="en-US" altLang="ja-JP" sz="1200" dirty="0">
                <a:solidFill>
                  <a:prstClr val="black"/>
                </a:solidFill>
                <a:highlight>
                  <a:srgbClr val="00FFFF"/>
                </a:highlight>
                <a:latin typeface="游ゴシック" panose="020F0502020204030204"/>
                <a:ea typeface="游ゴシック" panose="020B0400000000000000" pitchFamily="50" charset="-128"/>
              </a:rPr>
              <a:t>R3.10</a:t>
            </a:r>
            <a:r>
              <a:rPr lang="ja-JP" altLang="en-US" sz="1200" dirty="0">
                <a:solidFill>
                  <a:prstClr val="black"/>
                </a:solidFill>
                <a:latin typeface="游ゴシック" panose="020F0502020204030204"/>
                <a:ea typeface="游ゴシック" panose="020B0400000000000000" pitchFamily="50" charset="-128"/>
              </a:rPr>
              <a:t>　　　→　　　　→　　　　→　　　　→</a:t>
            </a:r>
            <a:r>
              <a:rPr lang="en-US" altLang="ja-JP" sz="1200" dirty="0">
                <a:solidFill>
                  <a:prstClr val="black"/>
                </a:solidFill>
                <a:latin typeface="游ゴシック" panose="020F0502020204030204"/>
                <a:ea typeface="游ゴシック" panose="020B0400000000000000" pitchFamily="50" charset="-128"/>
              </a:rPr>
              <a:t> </a:t>
            </a:r>
            <a:r>
              <a:rPr lang="ja-JP" altLang="en-US" sz="1200" dirty="0">
                <a:solidFill>
                  <a:prstClr val="black"/>
                </a:solidFill>
                <a:latin typeface="游ゴシック" panose="020F0502020204030204"/>
                <a:ea typeface="游ゴシック" panose="020B0400000000000000" pitchFamily="50" charset="-128"/>
              </a:rPr>
              <a:t>　</a:t>
            </a:r>
            <a:r>
              <a:rPr lang="en-US" altLang="ja-JP" sz="1200" dirty="0">
                <a:solidFill>
                  <a:prstClr val="black"/>
                </a:solidFill>
                <a:latin typeface="游ゴシック" panose="020F0502020204030204"/>
                <a:ea typeface="游ゴシック" panose="020B0400000000000000" pitchFamily="50" charset="-128"/>
              </a:rPr>
              <a:t>      </a:t>
            </a:r>
            <a:r>
              <a:rPr lang="en-US" altLang="ja-JP" sz="1200" dirty="0">
                <a:solidFill>
                  <a:prstClr val="black"/>
                </a:solidFill>
                <a:highlight>
                  <a:srgbClr val="00FFFF"/>
                </a:highlight>
                <a:latin typeface="游ゴシック" panose="020F0502020204030204"/>
                <a:ea typeface="游ゴシック" panose="020B0400000000000000" pitchFamily="50" charset="-128"/>
              </a:rPr>
              <a:t>R3.11</a:t>
            </a:r>
            <a:r>
              <a:rPr lang="ja-JP" altLang="en-US" sz="1200" dirty="0">
                <a:solidFill>
                  <a:prstClr val="black"/>
                </a:solidFill>
                <a:latin typeface="游ゴシック" panose="020F0502020204030204"/>
                <a:ea typeface="游ゴシック" panose="020B0400000000000000" pitchFamily="50" charset="-128"/>
              </a:rPr>
              <a:t>　　　→　　　　→　　　　→　　　　→　　　</a:t>
            </a:r>
            <a:r>
              <a:rPr lang="en-US" altLang="ja-JP" sz="1200" dirty="0">
                <a:solidFill>
                  <a:prstClr val="black"/>
                </a:solidFill>
                <a:highlight>
                  <a:srgbClr val="00FFFF"/>
                </a:highlight>
                <a:latin typeface="游ゴシック" panose="020F0502020204030204"/>
                <a:ea typeface="游ゴシック" panose="020B0400000000000000" pitchFamily="50" charset="-128"/>
              </a:rPr>
              <a:t>R3.12</a:t>
            </a:r>
            <a:r>
              <a:rPr lang="ja-JP" altLang="en-US" sz="1200" dirty="0">
                <a:solidFill>
                  <a:prstClr val="black"/>
                </a:solidFill>
                <a:latin typeface="游ゴシック" panose="020F0502020204030204"/>
                <a:ea typeface="游ゴシック" panose="020B0400000000000000" pitchFamily="50" charset="-128"/>
              </a:rPr>
              <a:t>　　　→　　　→　　　→　　    →　</a:t>
            </a:r>
            <a:endParaRPr lang="ja-JP" altLang="en-US" sz="1200" dirty="0">
              <a:solidFill>
                <a:prstClr val="black"/>
              </a:solidFill>
              <a:highlight>
                <a:srgbClr val="00FFFF"/>
              </a:highlight>
              <a:latin typeface="游ゴシック" panose="020F0502020204030204"/>
              <a:ea typeface="游ゴシック" panose="020B0400000000000000" pitchFamily="50" charset="-128"/>
            </a:endParaRPr>
          </a:p>
        </p:txBody>
      </p:sp>
      <p:sp>
        <p:nvSpPr>
          <p:cNvPr id="19" name="四角形: メモ 18">
            <a:extLst>
              <a:ext uri="{FF2B5EF4-FFF2-40B4-BE49-F238E27FC236}">
                <a16:creationId xmlns:a16="http://schemas.microsoft.com/office/drawing/2014/main" id="{C3B44484-F7EC-4E27-94C8-40FE0B3F958F}"/>
              </a:ext>
            </a:extLst>
          </p:cNvPr>
          <p:cNvSpPr/>
          <p:nvPr/>
        </p:nvSpPr>
        <p:spPr>
          <a:xfrm>
            <a:off x="4556502" y="1074347"/>
            <a:ext cx="7222210" cy="1197674"/>
          </a:xfrm>
          <a:prstGeom prst="foldedCorner">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defTabSz="685800">
              <a:lnSpc>
                <a:spcPts val="1125"/>
              </a:lnSpc>
            </a:pPr>
            <a:r>
              <a:rPr lang="ja-JP" altLang="en-US" sz="1050" dirty="0">
                <a:solidFill>
                  <a:prstClr val="black"/>
                </a:solidFill>
                <a:latin typeface="UD デジタル 教科書体 NK-R" panose="02020400000000000000" pitchFamily="18" charset="-128"/>
                <a:ea typeface="UD デジタル 教科書体 NK-R" panose="02020400000000000000" pitchFamily="18" charset="-128"/>
              </a:rPr>
              <a:t>　</a:t>
            </a:r>
            <a:endParaRPr lang="en-US" altLang="ja-JP" sz="105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05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400" u="sng" dirty="0">
                <a:solidFill>
                  <a:prstClr val="black"/>
                </a:solidFill>
                <a:latin typeface="UD デジタル 教科書体 NK-R" panose="02020400000000000000" pitchFamily="18" charset="-128"/>
                <a:ea typeface="UD デジタル 教科書体 NK-R" panose="02020400000000000000" pitchFamily="18" charset="-128"/>
              </a:rPr>
              <a:t>①　</a:t>
            </a:r>
            <a:r>
              <a:rPr lang="en-US" altLang="ja-JP" sz="1400" u="sng" dirty="0">
                <a:solidFill>
                  <a:prstClr val="black"/>
                </a:solidFill>
                <a:latin typeface="UD デジタル 教科書体 NK-R" panose="02020400000000000000" pitchFamily="18" charset="-128"/>
                <a:ea typeface="UD デジタル 教科書体 NK-R" panose="02020400000000000000" pitchFamily="18" charset="-128"/>
              </a:rPr>
              <a:t>iPad</a:t>
            </a:r>
            <a:r>
              <a:rPr lang="ja-JP" altLang="en-US" sz="1400" u="sng" dirty="0">
                <a:solidFill>
                  <a:prstClr val="black"/>
                </a:solidFill>
                <a:latin typeface="UD デジタル 教科書体 NK-R" panose="02020400000000000000" pitchFamily="18" charset="-128"/>
                <a:ea typeface="UD デジタル 教科書体 NK-R" panose="02020400000000000000" pitchFamily="18" charset="-128"/>
              </a:rPr>
              <a:t>は、授業中に限らず、あらゆる場面で日常的に活用する。</a:t>
            </a:r>
            <a:endParaRPr lang="en-US" altLang="ja-JP" sz="1400" u="sng"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（教師、児童生徒ともに操作スキルアップはとても大事）</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400" u="sng" dirty="0">
                <a:solidFill>
                  <a:prstClr val="black"/>
                </a:solidFill>
                <a:latin typeface="UD デジタル 教科書体 NK-R" panose="02020400000000000000" pitchFamily="18" charset="-128"/>
                <a:ea typeface="UD デジタル 教科書体 NK-R" panose="02020400000000000000" pitchFamily="18" charset="-128"/>
              </a:rPr>
              <a:t>②　全学校で</a:t>
            </a:r>
            <a:r>
              <a:rPr lang="en-US" altLang="ja-JP" sz="1400" u="sng" dirty="0">
                <a:solidFill>
                  <a:prstClr val="black"/>
                </a:solidFill>
                <a:latin typeface="UD デジタル 教科書体 NK-R" panose="02020400000000000000" pitchFamily="18" charset="-128"/>
                <a:ea typeface="UD デジタル 教科書体 NK-R" panose="02020400000000000000" pitchFamily="18" charset="-128"/>
              </a:rPr>
              <a:t>『DL</a:t>
            </a:r>
            <a:r>
              <a:rPr lang="ja-JP" altLang="en-US" sz="1400" u="sng" dirty="0">
                <a:solidFill>
                  <a:prstClr val="black"/>
                </a:solidFill>
                <a:latin typeface="UD デジタル 教科書体 NK-R" panose="02020400000000000000" pitchFamily="18" charset="-128"/>
                <a:ea typeface="UD デジタル 教科書体 NK-R" panose="02020400000000000000" pitchFamily="18" charset="-128"/>
              </a:rPr>
              <a:t>版</a:t>
            </a:r>
            <a:r>
              <a:rPr lang="en-US" altLang="ja-JP" sz="1400" u="sng"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u="sng" dirty="0">
                <a:solidFill>
                  <a:prstClr val="black"/>
                </a:solidFill>
                <a:latin typeface="UD デジタル 教科書体 NK-R" panose="02020400000000000000" pitchFamily="18" charset="-128"/>
                <a:ea typeface="UD デジタル 教科書体 NK-R" panose="02020400000000000000" pitchFamily="18" charset="-128"/>
              </a:rPr>
              <a:t>を利用して、家庭でのタブレット持ち帰り学習を実施する。（例：週</a:t>
            </a:r>
            <a:r>
              <a:rPr lang="en-US" altLang="ja-JP" sz="1400" u="sng" dirty="0">
                <a:solidFill>
                  <a:prstClr val="black"/>
                </a:solidFill>
                <a:latin typeface="UD デジタル 教科書体 NK-R" panose="02020400000000000000" pitchFamily="18" charset="-128"/>
                <a:ea typeface="UD デジタル 教科書体 NK-R" panose="02020400000000000000" pitchFamily="18" charset="-128"/>
              </a:rPr>
              <a:t>1</a:t>
            </a:r>
            <a:r>
              <a:rPr lang="ja-JP" altLang="en-US" sz="1400" u="sng" dirty="0">
                <a:solidFill>
                  <a:prstClr val="black"/>
                </a:solidFill>
                <a:latin typeface="UD デジタル 教科書体 NK-R" panose="02020400000000000000" pitchFamily="18" charset="-128"/>
                <a:ea typeface="UD デジタル 教科書体 NK-R" panose="02020400000000000000" pitchFamily="18" charset="-128"/>
              </a:rPr>
              <a:t>回）</a:t>
            </a:r>
            <a:endParaRPr lang="en-US" altLang="ja-JP" sz="1400" u="sng"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（ドリル教材</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『e</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ライブラリ</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は、取り組んだ内容のログが残り、個別最適な学びが可能である。）</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400" u="sng" dirty="0">
                <a:solidFill>
                  <a:prstClr val="black"/>
                </a:solidFill>
                <a:latin typeface="UD デジタル 教科書体 NK-R" panose="02020400000000000000" pitchFamily="18" charset="-128"/>
                <a:ea typeface="UD デジタル 教科書体 NK-R" panose="02020400000000000000" pitchFamily="18" charset="-128"/>
              </a:rPr>
              <a:t>③　</a:t>
            </a:r>
            <a:r>
              <a:rPr lang="en-US" altLang="ja-JP" sz="1400" u="sng" dirty="0">
                <a:solidFill>
                  <a:prstClr val="black"/>
                </a:solidFill>
                <a:latin typeface="UD デジタル 教科書体 NK-R" panose="02020400000000000000" pitchFamily="18" charset="-128"/>
                <a:ea typeface="UD デジタル 教科書体 NK-R" panose="02020400000000000000" pitchFamily="18" charset="-128"/>
              </a:rPr>
              <a:t>Teams</a:t>
            </a:r>
            <a:r>
              <a:rPr lang="ja-JP" altLang="en-US" sz="1400" u="sng" dirty="0">
                <a:solidFill>
                  <a:prstClr val="black"/>
                </a:solidFill>
                <a:latin typeface="UD デジタル 教科書体 NK-R" panose="02020400000000000000" pitchFamily="18" charset="-128"/>
                <a:ea typeface="UD デジタル 教科書体 NK-R" panose="02020400000000000000" pitchFamily="18" charset="-128"/>
              </a:rPr>
              <a:t>の活用を進めながら、情報モラル学習を必ず実施する。（特活、道徳、各教科関連）</a:t>
            </a:r>
            <a:endParaRPr lang="en-US" altLang="ja-JP" sz="1400" u="sng"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0" name="四角形: 対角を丸める 19">
            <a:extLst>
              <a:ext uri="{FF2B5EF4-FFF2-40B4-BE49-F238E27FC236}">
                <a16:creationId xmlns:a16="http://schemas.microsoft.com/office/drawing/2014/main" id="{B8824BE0-8D08-47DD-A695-E5537D700AED}"/>
              </a:ext>
            </a:extLst>
          </p:cNvPr>
          <p:cNvSpPr/>
          <p:nvPr/>
        </p:nvSpPr>
        <p:spPr>
          <a:xfrm>
            <a:off x="3961658" y="1085024"/>
            <a:ext cx="486355" cy="1143753"/>
          </a:xfrm>
          <a:prstGeom prst="round2DiagRect">
            <a:avLst/>
          </a:prstGeom>
          <a:solidFill>
            <a:srgbClr val="FFFF00"/>
          </a:solidFill>
        </p:spPr>
        <p:style>
          <a:lnRef idx="2">
            <a:schemeClr val="accent6"/>
          </a:lnRef>
          <a:fillRef idx="1">
            <a:schemeClr val="lt1"/>
          </a:fillRef>
          <a:effectRef idx="0">
            <a:schemeClr val="accent6"/>
          </a:effectRef>
          <a:fontRef idx="minor">
            <a:schemeClr val="dk1"/>
          </a:fontRef>
        </p:style>
        <p:txBody>
          <a:bodyPr vert="eaVert" rtlCol="0" anchor="ctr"/>
          <a:lstStyle/>
          <a:p>
            <a:pPr algn="ctr" defTabSz="685800"/>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平常時からの準備</a:t>
            </a:r>
          </a:p>
        </p:txBody>
      </p:sp>
      <p:sp>
        <p:nvSpPr>
          <p:cNvPr id="21" name="四角形: 対角を丸める 20">
            <a:extLst>
              <a:ext uri="{FF2B5EF4-FFF2-40B4-BE49-F238E27FC236}">
                <a16:creationId xmlns:a16="http://schemas.microsoft.com/office/drawing/2014/main" id="{21B272ED-D737-472D-B682-BA01E08A23BF}"/>
              </a:ext>
            </a:extLst>
          </p:cNvPr>
          <p:cNvSpPr/>
          <p:nvPr/>
        </p:nvSpPr>
        <p:spPr>
          <a:xfrm>
            <a:off x="470069" y="1066348"/>
            <a:ext cx="1714377" cy="253598"/>
          </a:xfrm>
          <a:prstGeom prst="round2Diag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基本的な考え方</a:t>
            </a:r>
          </a:p>
        </p:txBody>
      </p:sp>
      <p:sp>
        <p:nvSpPr>
          <p:cNvPr id="3" name="矢印: 右 2">
            <a:extLst>
              <a:ext uri="{FF2B5EF4-FFF2-40B4-BE49-F238E27FC236}">
                <a16:creationId xmlns:a16="http://schemas.microsoft.com/office/drawing/2014/main" id="{FA0B468A-F06F-4EAA-AD49-6046EC69CCBA}"/>
              </a:ext>
            </a:extLst>
          </p:cNvPr>
          <p:cNvSpPr/>
          <p:nvPr/>
        </p:nvSpPr>
        <p:spPr>
          <a:xfrm>
            <a:off x="775948" y="2545821"/>
            <a:ext cx="10213889" cy="813458"/>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altLang="ja-JP" sz="1600" dirty="0">
                <a:solidFill>
                  <a:prstClr val="black"/>
                </a:solidFill>
                <a:latin typeface="UD デジタル 教科書体 NK-R" panose="02020400000000000000" pitchFamily="18" charset="-128"/>
                <a:ea typeface="UD デジタル 教科書体 NK-R" panose="02020400000000000000" pitchFamily="18" charset="-128"/>
              </a:rPr>
              <a:t>【Step1】_</a:t>
            </a:r>
            <a:r>
              <a:rPr lang="en-US" altLang="ja-JP" sz="160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iPad</a:t>
            </a:r>
            <a:r>
              <a:rPr lang="ja-JP" altLang="en-US" sz="160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の日常的活用</a:t>
            </a:r>
          </a:p>
        </p:txBody>
      </p:sp>
      <p:sp>
        <p:nvSpPr>
          <p:cNvPr id="22" name="矢印: 右 21">
            <a:extLst>
              <a:ext uri="{FF2B5EF4-FFF2-40B4-BE49-F238E27FC236}">
                <a16:creationId xmlns:a16="http://schemas.microsoft.com/office/drawing/2014/main" id="{A5E56845-B70A-44A6-817D-1B144B7C215F}"/>
              </a:ext>
            </a:extLst>
          </p:cNvPr>
          <p:cNvSpPr/>
          <p:nvPr/>
        </p:nvSpPr>
        <p:spPr>
          <a:xfrm>
            <a:off x="3752729" y="3015022"/>
            <a:ext cx="7161773" cy="858883"/>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altLang="ja-JP" sz="1600" dirty="0">
                <a:solidFill>
                  <a:prstClr val="black"/>
                </a:solidFill>
                <a:latin typeface="UD デジタル 教科書体 NK-R" panose="02020400000000000000" pitchFamily="18" charset="-128"/>
                <a:ea typeface="UD デジタル 教科書体 NK-R" panose="02020400000000000000" pitchFamily="18" charset="-128"/>
              </a:rPr>
              <a:t>【Step2】_</a:t>
            </a:r>
            <a:r>
              <a:rPr lang="en-US" altLang="ja-JP" sz="160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AI</a:t>
            </a:r>
            <a:r>
              <a:rPr lang="ja-JP" altLang="en-US" sz="160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ドリル型（</a:t>
            </a:r>
            <a:r>
              <a:rPr lang="en-US" altLang="ja-JP" sz="160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e</a:t>
            </a:r>
            <a:r>
              <a:rPr lang="ja-JP" altLang="en-US" sz="160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ライブラリ）の活用</a:t>
            </a:r>
          </a:p>
        </p:txBody>
      </p:sp>
      <p:sp>
        <p:nvSpPr>
          <p:cNvPr id="23" name="矢印: 右 22">
            <a:extLst>
              <a:ext uri="{FF2B5EF4-FFF2-40B4-BE49-F238E27FC236}">
                <a16:creationId xmlns:a16="http://schemas.microsoft.com/office/drawing/2014/main" id="{2ACC7E10-7D0C-418A-835E-3AB095743A59}"/>
              </a:ext>
            </a:extLst>
          </p:cNvPr>
          <p:cNvSpPr/>
          <p:nvPr/>
        </p:nvSpPr>
        <p:spPr>
          <a:xfrm>
            <a:off x="7861018" y="3546020"/>
            <a:ext cx="2999302" cy="749163"/>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altLang="ja-JP" sz="1600" dirty="0">
                <a:solidFill>
                  <a:prstClr val="black"/>
                </a:solidFill>
                <a:latin typeface="UD デジタル 教科書体 NK-R" panose="02020400000000000000" pitchFamily="18" charset="-128"/>
                <a:ea typeface="UD デジタル 教科書体 NK-R" panose="02020400000000000000" pitchFamily="18" charset="-128"/>
              </a:rPr>
              <a:t>【Step3】_</a:t>
            </a:r>
            <a:r>
              <a:rPr lang="en-US" altLang="ja-JP" sz="160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Teams</a:t>
            </a:r>
            <a:r>
              <a:rPr lang="ja-JP" altLang="en-US" sz="160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の活用</a:t>
            </a:r>
          </a:p>
        </p:txBody>
      </p:sp>
      <p:sp>
        <p:nvSpPr>
          <p:cNvPr id="5" name="正方形/長方形 4">
            <a:extLst>
              <a:ext uri="{FF2B5EF4-FFF2-40B4-BE49-F238E27FC236}">
                <a16:creationId xmlns:a16="http://schemas.microsoft.com/office/drawing/2014/main" id="{F2FB839A-40CE-4409-A84C-4C8157516D71}"/>
              </a:ext>
            </a:extLst>
          </p:cNvPr>
          <p:cNvSpPr/>
          <p:nvPr/>
        </p:nvSpPr>
        <p:spPr>
          <a:xfrm>
            <a:off x="804163" y="3267629"/>
            <a:ext cx="2886670" cy="22910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lnSpc>
                <a:spcPts val="1600"/>
              </a:lnSpc>
            </a:pPr>
            <a:r>
              <a:rPr lang="en-US" altLang="ja-JP" sz="1600" b="1"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r>
              <a:rPr lang="ja-JP" altLang="en-US" sz="1600" b="1" u="sng"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基本操作活用率アップ</a:t>
            </a:r>
            <a:r>
              <a:rPr lang="en-US" altLang="ja-JP" sz="1600" b="1" dirty="0">
                <a:solidFill>
                  <a:srgbClr val="FF0000"/>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rPr>
              <a:t>』</a:t>
            </a:r>
          </a:p>
          <a:p>
            <a:pPr defTabSz="685800">
              <a:lnSpc>
                <a:spcPts val="16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カメラ機能の活用</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・写真、動画撮影</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a:t>
            </a:r>
            <a:r>
              <a:rPr lang="en-US" altLang="ja-JP" sz="1600" dirty="0">
                <a:solidFill>
                  <a:prstClr val="black"/>
                </a:solidFill>
                <a:latin typeface="UD デジタル 教科書体 NK-R" panose="02020400000000000000" pitchFamily="18" charset="-128"/>
                <a:ea typeface="UD デジタル 教科書体 NK-R" panose="02020400000000000000" pitchFamily="18" charset="-128"/>
              </a:rPr>
              <a:t>OR</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コードの読込</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インターネットの利用</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・情報収集</a:t>
            </a:r>
            <a:r>
              <a:rPr lang="en-US" altLang="ja-JP" sz="16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整理分析</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ロイロの活用</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・生徒の提出物を全員に開示</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・回答を共有して教え合う</a:t>
            </a:r>
          </a:p>
        </p:txBody>
      </p:sp>
      <p:sp>
        <p:nvSpPr>
          <p:cNvPr id="24" name="正方形/長方形 23">
            <a:extLst>
              <a:ext uri="{FF2B5EF4-FFF2-40B4-BE49-F238E27FC236}">
                <a16:creationId xmlns:a16="http://schemas.microsoft.com/office/drawing/2014/main" id="{69B9379A-82E7-432F-9D55-3F3CDAF5ED9C}"/>
              </a:ext>
            </a:extLst>
          </p:cNvPr>
          <p:cNvSpPr/>
          <p:nvPr/>
        </p:nvSpPr>
        <p:spPr>
          <a:xfrm>
            <a:off x="3788172" y="3764474"/>
            <a:ext cx="4010365" cy="21879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lnSpc>
                <a:spcPts val="1600"/>
              </a:lnSpc>
            </a:pPr>
            <a:r>
              <a:rPr lang="en-US" altLang="ja-JP" sz="1600" b="1"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r>
              <a:rPr lang="ja-JP" altLang="en-US" sz="1600" b="1" u="sng"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ドリル活用率アップ</a:t>
            </a:r>
            <a:r>
              <a:rPr lang="en-US" altLang="ja-JP" sz="1600" b="1"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e</a:t>
            </a: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ライブラリの活用（学校）</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・朝学習、授業の振り返り問題、単元まとめ　</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問題等の活用</a:t>
            </a:r>
            <a:endParaRPr lang="en-US" altLang="ja-JP"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lang="en-US" altLang="ja-JP"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e</a:t>
            </a:r>
            <a:r>
              <a:rPr lang="ja-JP" altLang="en-US"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ライブラリの活用（家庭学習）</a:t>
            </a:r>
            <a:endParaRPr lang="en-US" altLang="ja-JP"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lang="ja-JP" altLang="en-US"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・持ち帰り課題の取組（</a:t>
            </a:r>
            <a:r>
              <a:rPr lang="en-US" altLang="ja-JP"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DL</a:t>
            </a:r>
            <a:r>
              <a:rPr lang="ja-JP" altLang="en-US"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：ダウンロード版</a:t>
            </a:r>
            <a:endParaRPr lang="en-US" altLang="ja-JP"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lang="ja-JP" altLang="en-US"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の利用</a:t>
            </a: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e</a:t>
            </a: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ライブラリによる個に応じた指導</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・課題取組の分析や教育相談での利用</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sp>
        <p:nvSpPr>
          <p:cNvPr id="25" name="正方形/長方形 24">
            <a:extLst>
              <a:ext uri="{FF2B5EF4-FFF2-40B4-BE49-F238E27FC236}">
                <a16:creationId xmlns:a16="http://schemas.microsoft.com/office/drawing/2014/main" id="{11F19572-2C14-46F8-93F1-84C633E43CD8}"/>
              </a:ext>
            </a:extLst>
          </p:cNvPr>
          <p:cNvSpPr/>
          <p:nvPr/>
        </p:nvSpPr>
        <p:spPr>
          <a:xfrm>
            <a:off x="7895971" y="4161973"/>
            <a:ext cx="3000875" cy="166217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defTabSz="685800">
              <a:lnSpc>
                <a:spcPts val="1200"/>
              </a:lnSpc>
            </a:pPr>
            <a:endParaRPr lang="en-US" altLang="ja-JP" sz="1200" u="sng"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a:p>
            <a:pPr algn="ctr" defTabSz="685800">
              <a:lnSpc>
                <a:spcPts val="1600"/>
              </a:lnSpc>
            </a:pPr>
            <a:r>
              <a:rPr lang="en-US" altLang="ja-JP" sz="1600" b="1" u="sng"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r>
              <a:rPr lang="ja-JP" altLang="en-US" sz="1600" b="1" u="sng"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オンライン学習活用率アップ</a:t>
            </a:r>
            <a:r>
              <a:rPr lang="en-US" altLang="ja-JP" sz="1600" b="1"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endParaRPr lang="ja-JP" altLang="en-US" sz="1600" b="1"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Teams</a:t>
            </a: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の活用</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・全校集会等のオンライン配信</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・情報モラル教育の推進</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他のアプリとの併用利用</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・例）ロイロとの</a:t>
            </a:r>
            <a:r>
              <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2</a:t>
            </a: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画面操作</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6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（検証校取組参照）</a:t>
            </a:r>
            <a:endParaRPr lang="en-US" altLang="ja-JP" sz="105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200"/>
              </a:lnSpc>
            </a:pPr>
            <a:endParaRPr lang="en-US" altLang="ja-JP" sz="1050" dirty="0">
              <a:solidFill>
                <a:prstClr val="black"/>
              </a:solidFill>
              <a:latin typeface="游ゴシック" panose="020F0502020204030204"/>
              <a:ea typeface="游ゴシック" panose="020B0400000000000000" pitchFamily="50" charset="-128"/>
            </a:endParaRPr>
          </a:p>
        </p:txBody>
      </p:sp>
      <p:sp>
        <p:nvSpPr>
          <p:cNvPr id="10" name="四角形: 対角を丸める 9">
            <a:extLst>
              <a:ext uri="{FF2B5EF4-FFF2-40B4-BE49-F238E27FC236}">
                <a16:creationId xmlns:a16="http://schemas.microsoft.com/office/drawing/2014/main" id="{8985C8B8-F4E0-4761-B6AF-C2B6F7EF5616}"/>
              </a:ext>
            </a:extLst>
          </p:cNvPr>
          <p:cNvSpPr/>
          <p:nvPr/>
        </p:nvSpPr>
        <p:spPr>
          <a:xfrm>
            <a:off x="8727782" y="5783653"/>
            <a:ext cx="1881221" cy="200438"/>
          </a:xfrm>
          <a:prstGeom prst="round2Diag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使用するアプリ</a:t>
            </a:r>
          </a:p>
        </p:txBody>
      </p:sp>
      <p:graphicFrame>
        <p:nvGraphicFramePr>
          <p:cNvPr id="16" name="オブジェクト 15">
            <a:extLst>
              <a:ext uri="{FF2B5EF4-FFF2-40B4-BE49-F238E27FC236}">
                <a16:creationId xmlns:a16="http://schemas.microsoft.com/office/drawing/2014/main" id="{9B926B74-1A86-4D48-987D-F42461350DA1}"/>
              </a:ext>
            </a:extLst>
          </p:cNvPr>
          <p:cNvGraphicFramePr>
            <a:graphicFrameLocks noChangeAspect="1"/>
          </p:cNvGraphicFramePr>
          <p:nvPr>
            <p:extLst>
              <p:ext uri="{D42A27DB-BD31-4B8C-83A1-F6EECF244321}">
                <p14:modId xmlns:p14="http://schemas.microsoft.com/office/powerpoint/2010/main" val="266611561"/>
              </p:ext>
            </p:extLst>
          </p:nvPr>
        </p:nvGraphicFramePr>
        <p:xfrm>
          <a:off x="8393706" y="6022975"/>
          <a:ext cx="2628900" cy="808038"/>
        </p:xfrm>
        <a:graphic>
          <a:graphicData uri="http://schemas.openxmlformats.org/presentationml/2006/ole">
            <mc:AlternateContent xmlns:mc="http://schemas.openxmlformats.org/markup-compatibility/2006">
              <mc:Choice xmlns:v="urn:schemas-microsoft-com:vml" Requires="v">
                <p:oleObj spid="_x0000_s1068" name="Worksheet" r:id="rId4" imgW="3505044" imgH="1076443" progId="Excel.Sheet.12">
                  <p:embed/>
                </p:oleObj>
              </mc:Choice>
              <mc:Fallback>
                <p:oleObj name="Worksheet" r:id="rId4" imgW="3505044" imgH="1076443" progId="Excel.Sheet.12">
                  <p:embed/>
                  <p:pic>
                    <p:nvPicPr>
                      <p:cNvPr id="16" name="オブジェクト 15">
                        <a:extLst>
                          <a:ext uri="{FF2B5EF4-FFF2-40B4-BE49-F238E27FC236}">
                            <a16:creationId xmlns:a16="http://schemas.microsoft.com/office/drawing/2014/main" id="{9B926B74-1A86-4D48-987D-F42461350DA1}"/>
                          </a:ext>
                        </a:extLst>
                      </p:cNvPr>
                      <p:cNvPicPr/>
                      <p:nvPr/>
                    </p:nvPicPr>
                    <p:blipFill>
                      <a:blip r:embed="rId5"/>
                      <a:stretch>
                        <a:fillRect/>
                      </a:stretch>
                    </p:blipFill>
                    <p:spPr>
                      <a:xfrm>
                        <a:off x="8393706" y="6022975"/>
                        <a:ext cx="2628900" cy="808038"/>
                      </a:xfrm>
                      <a:prstGeom prst="rect">
                        <a:avLst/>
                      </a:prstGeom>
                    </p:spPr>
                  </p:pic>
                </p:oleObj>
              </mc:Fallback>
            </mc:AlternateContent>
          </a:graphicData>
        </a:graphic>
      </p:graphicFrame>
      <p:sp>
        <p:nvSpPr>
          <p:cNvPr id="26" name="四角形: 角を丸くする 25">
            <a:extLst>
              <a:ext uri="{FF2B5EF4-FFF2-40B4-BE49-F238E27FC236}">
                <a16:creationId xmlns:a16="http://schemas.microsoft.com/office/drawing/2014/main" id="{21C688BE-D512-447C-B410-5004E9BD88EB}"/>
              </a:ext>
            </a:extLst>
          </p:cNvPr>
          <p:cNvSpPr/>
          <p:nvPr/>
        </p:nvSpPr>
        <p:spPr>
          <a:xfrm>
            <a:off x="266990" y="2702815"/>
            <a:ext cx="452369" cy="406573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800"/>
            <a:r>
              <a:rPr lang="ja-JP" altLang="en-US" sz="1600" b="1" dirty="0">
                <a:solidFill>
                  <a:prstClr val="black"/>
                </a:solidFill>
                <a:latin typeface="UD デジタル 教科書体 NK-R" panose="02020400000000000000" pitchFamily="18" charset="-128"/>
                <a:ea typeface="UD デジタル 教科書体 NK-R" panose="02020400000000000000" pitchFamily="18" charset="-128"/>
              </a:rPr>
              <a:t>市</a:t>
            </a:r>
            <a:r>
              <a:rPr lang="en-US" altLang="ja-JP" sz="1600" b="1" dirty="0">
                <a:solidFill>
                  <a:prstClr val="black"/>
                </a:solidFill>
                <a:latin typeface="UD デジタル 教科書体 NK-R" panose="02020400000000000000" pitchFamily="18" charset="-128"/>
                <a:ea typeface="UD デジタル 教科書体 NK-R" panose="02020400000000000000" pitchFamily="18" charset="-128"/>
              </a:rPr>
              <a:t>ICT </a:t>
            </a:r>
            <a:r>
              <a:rPr lang="ja-JP" altLang="en-US" sz="1600" b="1" dirty="0">
                <a:solidFill>
                  <a:prstClr val="black"/>
                </a:solidFill>
                <a:latin typeface="UD デジタル 教科書体 NK-R" panose="02020400000000000000" pitchFamily="18" charset="-128"/>
                <a:ea typeface="UD デジタル 教科書体 NK-R" panose="02020400000000000000" pitchFamily="18" charset="-128"/>
              </a:rPr>
              <a:t>研究協力校による実証</a:t>
            </a:r>
          </a:p>
        </p:txBody>
      </p:sp>
      <p:sp>
        <p:nvSpPr>
          <p:cNvPr id="18" name="四角形: 角を丸くする 17">
            <a:extLst>
              <a:ext uri="{FF2B5EF4-FFF2-40B4-BE49-F238E27FC236}">
                <a16:creationId xmlns:a16="http://schemas.microsoft.com/office/drawing/2014/main" id="{05765290-AC80-4E0B-8478-4CB6ADF859A9}"/>
              </a:ext>
            </a:extLst>
          </p:cNvPr>
          <p:cNvSpPr/>
          <p:nvPr/>
        </p:nvSpPr>
        <p:spPr>
          <a:xfrm>
            <a:off x="11488680" y="2815850"/>
            <a:ext cx="449930" cy="395270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ja-JP" altLang="en-US" sz="1600" b="1" dirty="0">
                <a:solidFill>
                  <a:prstClr val="black"/>
                </a:solidFill>
                <a:latin typeface="UD デジタル 教科書体 NK-R" panose="02020400000000000000" pitchFamily="18" charset="-128"/>
                <a:ea typeface="UD デジタル 教科書体 NK-R" panose="02020400000000000000" pitchFamily="18" charset="-128"/>
              </a:rPr>
              <a:t>非常時のやむを得ない場合の対応</a:t>
            </a:r>
          </a:p>
        </p:txBody>
      </p:sp>
      <p:pic>
        <p:nvPicPr>
          <p:cNvPr id="1067" name="Picture 43" descr="授業でタブレットを使う学生のイラスト">
            <a:extLst>
              <a:ext uri="{FF2B5EF4-FFF2-40B4-BE49-F238E27FC236}">
                <a16:creationId xmlns:a16="http://schemas.microsoft.com/office/drawing/2014/main" id="{B3221FF8-F0F0-4B79-AD18-9264D6D58E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3167" y="5687709"/>
            <a:ext cx="1226347" cy="1057383"/>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8DBFE36D-C86B-4F74-A40E-58493AF7ED91}"/>
              </a:ext>
            </a:extLst>
          </p:cNvPr>
          <p:cNvPicPr>
            <a:picLocks noChangeAspect="1"/>
          </p:cNvPicPr>
          <p:nvPr/>
        </p:nvPicPr>
        <p:blipFill>
          <a:blip r:embed="rId7"/>
          <a:stretch>
            <a:fillRect/>
          </a:stretch>
        </p:blipFill>
        <p:spPr>
          <a:xfrm>
            <a:off x="7370172" y="6043173"/>
            <a:ext cx="780205" cy="694382"/>
          </a:xfrm>
          <a:prstGeom prst="rect">
            <a:avLst/>
          </a:prstGeom>
        </p:spPr>
      </p:pic>
      <p:pic>
        <p:nvPicPr>
          <p:cNvPr id="1069" name="Picture 45" descr="http://4.bp.blogspot.com/-tU8uNcU8ZDc/Wc8fn8-YGtI/AAAAAAABHHI/YQ9cTvsXzpMSZunR3oOVzqhhGg6iKeVQQCLcBGAs/s800/internet_school_e-learning_man.png">
            <a:extLst>
              <a:ext uri="{FF2B5EF4-FFF2-40B4-BE49-F238E27FC236}">
                <a16:creationId xmlns:a16="http://schemas.microsoft.com/office/drawing/2014/main" id="{93B2B584-DBB9-4B46-BF32-F285968398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7025" y="5383676"/>
            <a:ext cx="618779" cy="539885"/>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03EB9181-21AF-496E-A399-6BCD0759AAE5}"/>
              </a:ext>
            </a:extLst>
          </p:cNvPr>
          <p:cNvSpPr/>
          <p:nvPr/>
        </p:nvSpPr>
        <p:spPr>
          <a:xfrm>
            <a:off x="3924097" y="6090533"/>
            <a:ext cx="3329111" cy="654559"/>
          </a:xfrm>
          <a:prstGeom prst="rect">
            <a:avLst/>
          </a:prstGeom>
          <a:gradFill flip="none" rotWithShape="1">
            <a:gsLst>
              <a:gs pos="0">
                <a:schemeClr val="accent5">
                  <a:lumMod val="0"/>
                  <a:lumOff val="100000"/>
                </a:schemeClr>
              </a:gs>
              <a:gs pos="82000">
                <a:schemeClr val="accent5">
                  <a:lumMod val="0"/>
                  <a:lumOff val="100000"/>
                </a:schemeClr>
              </a:gs>
              <a:gs pos="100000">
                <a:schemeClr val="accent5">
                  <a:lumMod val="100000"/>
                </a:schemeClr>
              </a:gs>
            </a:gsLst>
            <a:path path="rect">
              <a:fillToRect l="50000" t="50000" r="50000" b="50000"/>
            </a:path>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defTabSz="685800"/>
            <a:r>
              <a:rPr lang="en-US" altLang="ja-JP" sz="16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タブレット持ち帰りの実施</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685800"/>
            <a:r>
              <a:rPr lang="en-US" altLang="ja-JP" sz="16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タブレットによる家庭学習の推進）</a:t>
            </a:r>
          </a:p>
        </p:txBody>
      </p:sp>
      <p:sp>
        <p:nvSpPr>
          <p:cNvPr id="12" name="矢印: U ターン 11">
            <a:extLst>
              <a:ext uri="{FF2B5EF4-FFF2-40B4-BE49-F238E27FC236}">
                <a16:creationId xmlns:a16="http://schemas.microsoft.com/office/drawing/2014/main" id="{EFFFE7BE-640B-4316-A16D-28E597D14716}"/>
              </a:ext>
            </a:extLst>
          </p:cNvPr>
          <p:cNvSpPr/>
          <p:nvPr/>
        </p:nvSpPr>
        <p:spPr>
          <a:xfrm rot="5400000" flipV="1">
            <a:off x="3002989" y="5534768"/>
            <a:ext cx="1469929" cy="4070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ja-JP" altLang="en-US" sz="135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1095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AA3DECC-EE03-42D4-9098-BFFFB68C3D9D}"/>
              </a:ext>
            </a:extLst>
          </p:cNvPr>
          <p:cNvSpPr/>
          <p:nvPr/>
        </p:nvSpPr>
        <p:spPr>
          <a:xfrm>
            <a:off x="362491" y="538723"/>
            <a:ext cx="4507902" cy="20816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lnSpc>
                <a:spcPts val="2000"/>
              </a:lnSpc>
            </a:pPr>
            <a:r>
              <a:rPr lang="en-US" altLang="ja-JP" sz="2000" b="1"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r>
              <a:rPr lang="ja-JP" altLang="en-US" sz="2000" b="1" u="sng"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基本操作活用率アップ</a:t>
            </a:r>
            <a:r>
              <a:rPr lang="en-US" altLang="ja-JP" sz="2000" b="1" dirty="0">
                <a:solidFill>
                  <a:srgbClr val="FF0000"/>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rPr>
              <a:t>』</a:t>
            </a:r>
          </a:p>
          <a:p>
            <a:pPr defTabSz="685800">
              <a:lnSpc>
                <a:spcPts val="20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カメラ機能の活用</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・写真、動画撮影　　　　・</a:t>
            </a:r>
            <a:r>
              <a:rPr lang="en-US" altLang="ja-JP" sz="1600" dirty="0">
                <a:solidFill>
                  <a:prstClr val="black"/>
                </a:solidFill>
                <a:latin typeface="UD デジタル 教科書体 NK-R" panose="02020400000000000000" pitchFamily="18" charset="-128"/>
                <a:ea typeface="UD デジタル 教科書体 NK-R" panose="02020400000000000000" pitchFamily="18" charset="-128"/>
              </a:rPr>
              <a:t>OR</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コードの読込</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インターネットの利用</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・情報収集</a:t>
            </a:r>
            <a:r>
              <a:rPr lang="en-US" altLang="ja-JP" sz="16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整理分析</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ロイロの活用</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・生徒の提出物を全員に開示</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・回答を共有して教え合う</a:t>
            </a:r>
          </a:p>
        </p:txBody>
      </p:sp>
      <p:sp>
        <p:nvSpPr>
          <p:cNvPr id="7" name="正方形/長方形 6">
            <a:extLst>
              <a:ext uri="{FF2B5EF4-FFF2-40B4-BE49-F238E27FC236}">
                <a16:creationId xmlns:a16="http://schemas.microsoft.com/office/drawing/2014/main" id="{258D4EE6-4529-4089-9D60-85DACDEC09BA}"/>
              </a:ext>
            </a:extLst>
          </p:cNvPr>
          <p:cNvSpPr/>
          <p:nvPr/>
        </p:nvSpPr>
        <p:spPr>
          <a:xfrm>
            <a:off x="344376" y="2715571"/>
            <a:ext cx="5077745" cy="18082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defTabSz="685800">
              <a:lnSpc>
                <a:spcPts val="2000"/>
              </a:lnSpc>
            </a:pPr>
            <a:endParaRPr lang="en-US" altLang="ja-JP" sz="2000" kern="0" dirty="0">
              <a:solidFill>
                <a:srgbClr val="FF0000"/>
              </a:solidFill>
              <a:latin typeface="UD デジタル 教科書体 NK-R" panose="02020400000000000000" pitchFamily="18" charset="-128"/>
              <a:ea typeface="UD デジタル 教科書体 NK-R" panose="02020400000000000000" pitchFamily="18" charset="-128"/>
            </a:endParaRPr>
          </a:p>
          <a:p>
            <a:pPr algn="ctr" defTabSz="685800">
              <a:lnSpc>
                <a:spcPts val="2000"/>
              </a:lnSpc>
            </a:pPr>
            <a:r>
              <a:rPr lang="en-US" altLang="ja-JP" sz="2000" b="1"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r>
              <a:rPr lang="ja-JP" altLang="en-US" sz="2000" b="1" u="sng"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ドリル活用率アップ</a:t>
            </a:r>
            <a:r>
              <a:rPr lang="en-US" altLang="ja-JP" sz="2000" b="1"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p>
          <a:p>
            <a:pPr defTabSz="685800">
              <a:lnSpc>
                <a:spcPts val="20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e</a:t>
            </a: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ライブラリの活用（学校）</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・朝学習、授業の振り返り問題、単元まとめ問題等の活用</a:t>
            </a:r>
            <a:endParaRPr lang="en-US" altLang="ja-JP"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lang="en-US" altLang="ja-JP"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e</a:t>
            </a:r>
            <a:r>
              <a:rPr lang="ja-JP" altLang="en-US"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ライブラリの活用（家庭学習）</a:t>
            </a:r>
            <a:endParaRPr lang="en-US" altLang="ja-JP"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lang="ja-JP" altLang="en-US"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・持ち帰り課題の取組（</a:t>
            </a:r>
            <a:r>
              <a:rPr lang="en-US" altLang="ja-JP"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DL</a:t>
            </a:r>
            <a:r>
              <a:rPr lang="ja-JP" altLang="en-US" sz="1600" u="sng" kern="0" dirty="0">
                <a:solidFill>
                  <a:sysClr val="windowText" lastClr="000000"/>
                </a:solidFill>
                <a:latin typeface="UD デジタル 教科書体 NK-R" panose="02020400000000000000" pitchFamily="18" charset="-128"/>
                <a:ea typeface="UD デジタル 教科書体 NK-R" panose="02020400000000000000" pitchFamily="18" charset="-128"/>
              </a:rPr>
              <a:t>：ダウンロード版の利用</a:t>
            </a: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e</a:t>
            </a: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ライブラリによる個に応じた指導</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・課題取組の分析や教育相談での利用</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1200"/>
              </a:lnSpc>
            </a:pPr>
            <a:endParaRPr lang="en-US" altLang="ja-JP" sz="1050" dirty="0">
              <a:solidFill>
                <a:prstClr val="black"/>
              </a:solidFill>
              <a:latin typeface="游ゴシック" panose="020F0502020204030204"/>
              <a:ea typeface="游ゴシック" panose="020B0400000000000000" pitchFamily="50" charset="-128"/>
            </a:endParaRPr>
          </a:p>
        </p:txBody>
      </p:sp>
      <p:sp>
        <p:nvSpPr>
          <p:cNvPr id="8" name="正方形/長方形 7">
            <a:extLst>
              <a:ext uri="{FF2B5EF4-FFF2-40B4-BE49-F238E27FC236}">
                <a16:creationId xmlns:a16="http://schemas.microsoft.com/office/drawing/2014/main" id="{07334EA7-6634-4897-BA7A-DCA13C6E7B26}"/>
              </a:ext>
            </a:extLst>
          </p:cNvPr>
          <p:cNvSpPr/>
          <p:nvPr/>
        </p:nvSpPr>
        <p:spPr>
          <a:xfrm>
            <a:off x="2669085" y="4626463"/>
            <a:ext cx="3490576" cy="212851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lnSpc>
                <a:spcPts val="2000"/>
              </a:lnSpc>
            </a:pPr>
            <a:r>
              <a:rPr lang="en-US" altLang="ja-JP" sz="2000" b="1" u="sng"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r>
              <a:rPr lang="ja-JP" altLang="en-US" sz="2000" b="1" u="sng"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オンライン学習活用率アップ</a:t>
            </a:r>
            <a:r>
              <a:rPr lang="en-US" altLang="ja-JP" sz="2000" b="1"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endParaRPr lang="ja-JP" altLang="en-US" sz="2000" b="1" kern="0" dirty="0">
              <a:solidFill>
                <a:srgbClr val="FF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a:t>
            </a:r>
            <a:r>
              <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Teams</a:t>
            </a: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の活用</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・全校集会等のオンライン配信</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・情報モラル教育の推進</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他のアプリとの併用利用</a:t>
            </a:r>
            <a:endPar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a:p>
            <a:pPr defTabSz="685800">
              <a:lnSpc>
                <a:spcPts val="2000"/>
              </a:lnSpc>
            </a:pP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　・例）ロイロとの</a:t>
            </a:r>
            <a:r>
              <a:rPr lang="en-US" altLang="ja-JP"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2</a:t>
            </a:r>
            <a:r>
              <a:rPr lang="ja-JP" altLang="en-US" sz="1600" kern="0" dirty="0">
                <a:solidFill>
                  <a:sysClr val="windowText" lastClr="000000"/>
                </a:solidFill>
                <a:latin typeface="UD デジタル 教科書体 NK-R" panose="02020400000000000000" pitchFamily="18" charset="-128"/>
                <a:ea typeface="UD デジタル 教科書体 NK-R" panose="02020400000000000000" pitchFamily="18" charset="-128"/>
              </a:rPr>
              <a:t>画面操作</a:t>
            </a:r>
            <a:endParaRPr lang="en-US" altLang="ja-JP" sz="1050" kern="0"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pic>
        <p:nvPicPr>
          <p:cNvPr id="10" name="図 9">
            <a:extLst>
              <a:ext uri="{FF2B5EF4-FFF2-40B4-BE49-F238E27FC236}">
                <a16:creationId xmlns:a16="http://schemas.microsoft.com/office/drawing/2014/main" id="{76D26E3C-70A1-41F9-B087-E8B545E579C2}"/>
              </a:ext>
            </a:extLst>
          </p:cNvPr>
          <p:cNvPicPr>
            <a:picLocks noChangeAspect="1"/>
          </p:cNvPicPr>
          <p:nvPr/>
        </p:nvPicPr>
        <p:blipFill>
          <a:blip r:embed="rId2"/>
          <a:stretch>
            <a:fillRect/>
          </a:stretch>
        </p:blipFill>
        <p:spPr>
          <a:xfrm>
            <a:off x="6232734" y="434277"/>
            <a:ext cx="2177749" cy="2177749"/>
          </a:xfrm>
          <a:prstGeom prst="rect">
            <a:avLst/>
          </a:prstGeom>
          <a:ln>
            <a:noFill/>
          </a:ln>
          <a:effectLst>
            <a:outerShdw blurRad="292100" dist="139700" dir="2700000" algn="tl" rotWithShape="0">
              <a:srgbClr val="333333">
                <a:alpha val="65000"/>
              </a:srgbClr>
            </a:outerShdw>
          </a:effectLst>
        </p:spPr>
      </p:pic>
      <p:pic>
        <p:nvPicPr>
          <p:cNvPr id="12" name="図 11">
            <a:extLst>
              <a:ext uri="{FF2B5EF4-FFF2-40B4-BE49-F238E27FC236}">
                <a16:creationId xmlns:a16="http://schemas.microsoft.com/office/drawing/2014/main" id="{CA9F8E10-BD53-44B0-B968-7D501800F7FA}"/>
              </a:ext>
            </a:extLst>
          </p:cNvPr>
          <p:cNvPicPr>
            <a:picLocks noChangeAspect="1"/>
          </p:cNvPicPr>
          <p:nvPr/>
        </p:nvPicPr>
        <p:blipFill>
          <a:blip r:embed="rId3"/>
          <a:stretch>
            <a:fillRect/>
          </a:stretch>
        </p:blipFill>
        <p:spPr>
          <a:xfrm>
            <a:off x="7637346" y="3202196"/>
            <a:ext cx="1917008" cy="1437756"/>
          </a:xfrm>
          <a:prstGeom prst="rect">
            <a:avLst/>
          </a:prstGeom>
          <a:ln>
            <a:noFill/>
          </a:ln>
          <a:effectLst>
            <a:outerShdw blurRad="292100" dist="139700" dir="2700000" algn="tl" rotWithShape="0">
              <a:srgbClr val="333333">
                <a:alpha val="65000"/>
              </a:srgbClr>
            </a:outerShdw>
          </a:effectLst>
        </p:spPr>
      </p:pic>
      <p:pic>
        <p:nvPicPr>
          <p:cNvPr id="14" name="図 13">
            <a:extLst>
              <a:ext uri="{FF2B5EF4-FFF2-40B4-BE49-F238E27FC236}">
                <a16:creationId xmlns:a16="http://schemas.microsoft.com/office/drawing/2014/main" id="{CC5F83DB-7777-420E-9A7C-D9DC71655869}"/>
              </a:ext>
            </a:extLst>
          </p:cNvPr>
          <p:cNvPicPr>
            <a:picLocks noChangeAspect="1"/>
          </p:cNvPicPr>
          <p:nvPr/>
        </p:nvPicPr>
        <p:blipFill>
          <a:blip r:embed="rId4"/>
          <a:stretch>
            <a:fillRect/>
          </a:stretch>
        </p:blipFill>
        <p:spPr>
          <a:xfrm>
            <a:off x="9378183" y="4677972"/>
            <a:ext cx="2700670" cy="2025503"/>
          </a:xfrm>
          <a:prstGeom prst="rect">
            <a:avLst/>
          </a:prstGeom>
          <a:ln>
            <a:noFill/>
          </a:ln>
          <a:effectLst>
            <a:outerShdw blurRad="292100" dist="139700" dir="2700000" algn="tl" rotWithShape="0">
              <a:srgbClr val="333333">
                <a:alpha val="65000"/>
              </a:srgbClr>
            </a:outerShdw>
          </a:effectLst>
        </p:spPr>
      </p:pic>
      <p:sp>
        <p:nvSpPr>
          <p:cNvPr id="15" name="矢印: 右 14">
            <a:extLst>
              <a:ext uri="{FF2B5EF4-FFF2-40B4-BE49-F238E27FC236}">
                <a16:creationId xmlns:a16="http://schemas.microsoft.com/office/drawing/2014/main" id="{D19170BD-41C0-41C5-98E3-83607A92A2A8}"/>
              </a:ext>
            </a:extLst>
          </p:cNvPr>
          <p:cNvSpPr/>
          <p:nvPr/>
        </p:nvSpPr>
        <p:spPr>
          <a:xfrm>
            <a:off x="3345672" y="1769981"/>
            <a:ext cx="2786981" cy="813458"/>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altLang="ja-JP" sz="1350" dirty="0">
                <a:solidFill>
                  <a:prstClr val="black"/>
                </a:solidFill>
                <a:latin typeface="UD デジタル 教科書体 NK-R" panose="02020400000000000000" pitchFamily="18" charset="-128"/>
                <a:ea typeface="UD デジタル 教科書体 NK-R" panose="02020400000000000000" pitchFamily="18" charset="-128"/>
              </a:rPr>
              <a:t>【Step1】_</a:t>
            </a:r>
            <a:r>
              <a:rPr lang="en-US" altLang="ja-JP" sz="135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iPad</a:t>
            </a:r>
            <a:r>
              <a:rPr lang="ja-JP" altLang="en-US" sz="135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の日常的活用</a:t>
            </a:r>
          </a:p>
        </p:txBody>
      </p:sp>
      <p:sp>
        <p:nvSpPr>
          <p:cNvPr id="16" name="矢印: 右 15">
            <a:extLst>
              <a:ext uri="{FF2B5EF4-FFF2-40B4-BE49-F238E27FC236}">
                <a16:creationId xmlns:a16="http://schemas.microsoft.com/office/drawing/2014/main" id="{47BBB399-ACD3-4983-8B45-66FE78763D8E}"/>
              </a:ext>
            </a:extLst>
          </p:cNvPr>
          <p:cNvSpPr/>
          <p:nvPr/>
        </p:nvSpPr>
        <p:spPr>
          <a:xfrm>
            <a:off x="3897004" y="3909171"/>
            <a:ext cx="3550971" cy="730781"/>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altLang="ja-JP" sz="1350" dirty="0">
                <a:solidFill>
                  <a:prstClr val="black"/>
                </a:solidFill>
                <a:latin typeface="UD デジタル 教科書体 NK-R" panose="02020400000000000000" pitchFamily="18" charset="-128"/>
                <a:ea typeface="UD デジタル 教科書体 NK-R" panose="02020400000000000000" pitchFamily="18" charset="-128"/>
              </a:rPr>
              <a:t>【Step2】_</a:t>
            </a:r>
            <a:r>
              <a:rPr lang="en-US" altLang="ja-JP" sz="135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AI</a:t>
            </a:r>
            <a:r>
              <a:rPr lang="ja-JP" altLang="en-US" sz="135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ドリル型（</a:t>
            </a:r>
            <a:r>
              <a:rPr lang="en-US" altLang="ja-JP" sz="135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e</a:t>
            </a:r>
            <a:r>
              <a:rPr lang="ja-JP" altLang="en-US" sz="135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ライブラリ）の活用</a:t>
            </a:r>
            <a:endParaRPr lang="ja-JP" altLang="en-US" sz="788"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endParaRPr>
          </a:p>
        </p:txBody>
      </p:sp>
      <p:sp>
        <p:nvSpPr>
          <p:cNvPr id="17" name="矢印: 右 16">
            <a:extLst>
              <a:ext uri="{FF2B5EF4-FFF2-40B4-BE49-F238E27FC236}">
                <a16:creationId xmlns:a16="http://schemas.microsoft.com/office/drawing/2014/main" id="{DB783E56-DFD6-4752-8FF8-E4DAE7370630}"/>
              </a:ext>
            </a:extLst>
          </p:cNvPr>
          <p:cNvSpPr/>
          <p:nvPr/>
        </p:nvSpPr>
        <p:spPr>
          <a:xfrm>
            <a:off x="6232734" y="5865624"/>
            <a:ext cx="2999302" cy="749163"/>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altLang="ja-JP" sz="1350" dirty="0">
                <a:solidFill>
                  <a:prstClr val="black"/>
                </a:solidFill>
                <a:latin typeface="UD デジタル 教科書体 NK-R" panose="02020400000000000000" pitchFamily="18" charset="-128"/>
                <a:ea typeface="UD デジタル 教科書体 NK-R" panose="02020400000000000000" pitchFamily="18" charset="-128"/>
              </a:rPr>
              <a:t>【Step3】_</a:t>
            </a:r>
            <a:r>
              <a:rPr lang="en-US" altLang="ja-JP" sz="135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Teams</a:t>
            </a:r>
            <a:r>
              <a:rPr lang="ja-JP" altLang="en-US" sz="135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rPr>
              <a:t>の活用</a:t>
            </a:r>
          </a:p>
        </p:txBody>
      </p:sp>
      <p:sp>
        <p:nvSpPr>
          <p:cNvPr id="18" name="正方形/長方形 17">
            <a:extLst>
              <a:ext uri="{FF2B5EF4-FFF2-40B4-BE49-F238E27FC236}">
                <a16:creationId xmlns:a16="http://schemas.microsoft.com/office/drawing/2014/main" id="{25C3E7A8-AB9C-40EC-93C0-C2DDE488CC13}"/>
              </a:ext>
            </a:extLst>
          </p:cNvPr>
          <p:cNvSpPr/>
          <p:nvPr/>
        </p:nvSpPr>
        <p:spPr>
          <a:xfrm>
            <a:off x="216976" y="12428"/>
            <a:ext cx="11716719" cy="391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ja-JP" altLang="en-US" sz="1600" dirty="0">
                <a:solidFill>
                  <a:prstClr val="white"/>
                </a:solidFill>
                <a:latin typeface="UD デジタル 教科書体 NP-R" panose="02020400000000000000" pitchFamily="18" charset="-128"/>
                <a:ea typeface="UD デジタル 教科書体 NP-R" panose="02020400000000000000" pitchFamily="18" charset="-128"/>
              </a:rPr>
              <a:t>タブレット持ち帰りに向けて学校が取り組むべきこと　　　　　　　　　　　　　　　鹿屋市教育委員会　</a:t>
            </a:r>
            <a:r>
              <a:rPr lang="en-US" altLang="ja-JP" sz="1600" dirty="0">
                <a:solidFill>
                  <a:prstClr val="white"/>
                </a:solidFill>
                <a:latin typeface="UD デジタル 教科書体 NP-R" panose="02020400000000000000" pitchFamily="18" charset="-128"/>
                <a:ea typeface="UD デジタル 教科書体 NP-R" panose="02020400000000000000" pitchFamily="18" charset="-128"/>
              </a:rPr>
              <a:t>R3.10</a:t>
            </a:r>
            <a:endParaRPr lang="ja-JP" altLang="en-US" sz="1600" dirty="0">
              <a:solidFill>
                <a:prstClr val="white"/>
              </a:solidFill>
              <a:latin typeface="UD デジタル 教科書体 NP-R" panose="02020400000000000000" pitchFamily="18" charset="-128"/>
              <a:ea typeface="UD デジタル 教科書体 NP-R" panose="02020400000000000000" pitchFamily="18" charset="-128"/>
            </a:endParaRPr>
          </a:p>
        </p:txBody>
      </p:sp>
      <p:pic>
        <p:nvPicPr>
          <p:cNvPr id="13" name="図 12">
            <a:extLst>
              <a:ext uri="{FF2B5EF4-FFF2-40B4-BE49-F238E27FC236}">
                <a16:creationId xmlns:a16="http://schemas.microsoft.com/office/drawing/2014/main" id="{56655CC6-E8F5-4350-A6A2-ABB043C970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2748" y="530332"/>
            <a:ext cx="2081694" cy="2081694"/>
          </a:xfrm>
          <a:prstGeom prst="rect">
            <a:avLst/>
          </a:prstGeom>
          <a:ln>
            <a:noFill/>
          </a:ln>
          <a:effectLst>
            <a:outerShdw blurRad="292100" dist="139700" dir="2700000" algn="tl" rotWithShape="0">
              <a:srgbClr val="333333">
                <a:alpha val="65000"/>
              </a:srgbClr>
            </a:outerShdw>
          </a:effectLst>
        </p:spPr>
      </p:pic>
      <p:pic>
        <p:nvPicPr>
          <p:cNvPr id="19" name="図 18">
            <a:extLst>
              <a:ext uri="{FF2B5EF4-FFF2-40B4-BE49-F238E27FC236}">
                <a16:creationId xmlns:a16="http://schemas.microsoft.com/office/drawing/2014/main" id="{53575A5A-409F-43B9-A741-DB10D5B65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2571" y="2709455"/>
            <a:ext cx="1917008" cy="1917008"/>
          </a:xfrm>
          <a:prstGeom prst="rect">
            <a:avLst/>
          </a:prstGeom>
          <a:ln>
            <a:noFill/>
          </a:ln>
          <a:effectLst>
            <a:softEdge rad="112500"/>
          </a:effectLst>
        </p:spPr>
      </p:pic>
    </p:spTree>
    <p:extLst>
      <p:ext uri="{BB962C8B-B14F-4D97-AF65-F5344CB8AC3E}">
        <p14:creationId xmlns:p14="http://schemas.microsoft.com/office/powerpoint/2010/main" val="2199394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99357" y="583937"/>
            <a:ext cx="11593286" cy="5959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57189">
              <a:defRPr/>
            </a:pPr>
            <a:endParaRPr lang="en-US" altLang="ja-JP" sz="3200" dirty="0">
              <a:solidFill>
                <a:srgbClr val="00206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a:p>
            <a:pPr defTabSz="457189">
              <a:defRPr/>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１）　</a:t>
            </a:r>
            <a:r>
              <a:rPr lang="en-US" altLang="ja-JP" sz="3200" dirty="0">
                <a:solidFill>
                  <a:prstClr val="black"/>
                </a:solidFill>
                <a:latin typeface="UD デジタル 教科書体 NK-R" panose="02020400000000000000" pitchFamily="18" charset="-128"/>
                <a:ea typeface="UD デジタル 教科書体 NK-R" panose="02020400000000000000" pitchFamily="18" charset="-128"/>
              </a:rPr>
              <a:t>GIGA</a:t>
            </a: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スクール元年（令和</a:t>
            </a:r>
            <a:r>
              <a:rPr lang="en-US" altLang="ja-JP" sz="3200" dirty="0">
                <a:solidFill>
                  <a:prstClr val="black"/>
                </a:solidFill>
                <a:latin typeface="UD デジタル 教科書体 NK-R" panose="02020400000000000000" pitchFamily="18" charset="-128"/>
                <a:ea typeface="UD デジタル 教科書体 NK-R" panose="02020400000000000000" pitchFamily="18" charset="-128"/>
              </a:rPr>
              <a:t>3</a:t>
            </a: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年度）から</a:t>
            </a:r>
            <a:r>
              <a:rPr lang="en-US" altLang="ja-JP" sz="3200" dirty="0">
                <a:solidFill>
                  <a:prstClr val="black"/>
                </a:solidFill>
                <a:latin typeface="UD デジタル 教科書体 NK-R" panose="02020400000000000000" pitchFamily="18" charset="-128"/>
                <a:ea typeface="UD デジタル 教科書体 NK-R" panose="02020400000000000000" pitchFamily="18" charset="-128"/>
              </a:rPr>
              <a:t>GIGA</a:t>
            </a: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スクールの第</a:t>
            </a:r>
            <a:r>
              <a:rPr lang="en-US" altLang="ja-JP" sz="3200" dirty="0">
                <a:solidFill>
                  <a:prstClr val="black"/>
                </a:solidFill>
                <a:latin typeface="UD デジタル 教科書体 NK-R" panose="02020400000000000000" pitchFamily="18" charset="-128"/>
                <a:ea typeface="UD デジタル 教科書体 NK-R" panose="02020400000000000000" pitchFamily="18" charset="-128"/>
              </a:rPr>
              <a:t>2</a:t>
            </a: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フェーズ（令和</a:t>
            </a:r>
            <a:r>
              <a:rPr lang="en-US" altLang="ja-JP" sz="3200" dirty="0">
                <a:solidFill>
                  <a:prstClr val="black"/>
                </a:solidFill>
                <a:latin typeface="UD デジタル 教科書体 NK-R" panose="02020400000000000000" pitchFamily="18" charset="-128"/>
                <a:ea typeface="UD デジタル 教科書体 NK-R" panose="02020400000000000000" pitchFamily="18" charset="-128"/>
              </a:rPr>
              <a:t>4</a:t>
            </a: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年度以降）の学びの</a:t>
            </a:r>
            <a:r>
              <a:rPr lang="en-US" altLang="ja-JP" sz="3200" dirty="0">
                <a:solidFill>
                  <a:prstClr val="black"/>
                </a:solidFill>
                <a:latin typeface="UD デジタル 教科書体 NK-R" panose="02020400000000000000" pitchFamily="18" charset="-128"/>
                <a:ea typeface="UD デジタル 教科書体 NK-R" panose="02020400000000000000" pitchFamily="18" charset="-128"/>
              </a:rPr>
              <a:t>DX</a:t>
            </a: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（デジタルトランスフォーメイション）をどのように進めていくか。</a:t>
            </a:r>
            <a:endParaRPr lang="en-US" altLang="ja-JP" sz="32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189">
              <a:defRPr/>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　・一人一台タブレットを活用した効果的な授業のあり方</a:t>
            </a:r>
            <a:endParaRPr lang="en-US" altLang="ja-JP" sz="32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189">
              <a:defRPr/>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　・タブレット持ち帰りによる家庭学習環境の整備</a:t>
            </a:r>
            <a:endParaRPr lang="en-US" altLang="ja-JP" sz="32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189">
              <a:defRPr/>
            </a:pP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189">
              <a:defRPr/>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２）　教員の</a:t>
            </a:r>
            <a:r>
              <a:rPr lang="en-US" altLang="ja-JP" sz="3200" dirty="0">
                <a:solidFill>
                  <a:prstClr val="black"/>
                </a:solidFill>
                <a:latin typeface="UD デジタル 教科書体 NK-R" panose="02020400000000000000" pitchFamily="18" charset="-128"/>
                <a:ea typeface="UD デジタル 教科書体 NK-R" panose="02020400000000000000" pitchFamily="18" charset="-128"/>
              </a:rPr>
              <a:t>ICT</a:t>
            </a: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活用指導力の向上の取組</a:t>
            </a:r>
            <a:endParaRPr lang="en-US" altLang="ja-JP" sz="32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189">
              <a:defRPr/>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　・一斉研修から教員同士の学び合いによる研修の実施</a:t>
            </a:r>
            <a:endParaRPr lang="en-US" altLang="ja-JP" sz="32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189">
              <a:defRPr/>
            </a:pPr>
            <a:endParaRPr lang="en-US" altLang="ja-JP" sz="240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endParaRPr>
          </a:p>
          <a:p>
            <a:pPr defTabSz="457189">
              <a:defRPr/>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３）児童生徒の情報活用能力の育成</a:t>
            </a:r>
            <a:endParaRPr lang="en-US" altLang="ja-JP" sz="32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189">
              <a:defRPr/>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　・情報モラル教育の充実</a:t>
            </a:r>
            <a:endParaRPr lang="en-US" altLang="ja-JP" sz="32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189">
              <a:defRPr/>
            </a:pPr>
            <a:endParaRPr lang="en-US" altLang="ja-JP" sz="2400" dirty="0">
              <a:solidFill>
                <a:prstClr val="black"/>
              </a:solidFill>
              <a:highlight>
                <a:srgbClr val="00FF00"/>
              </a:highlight>
              <a:latin typeface="UD デジタル 教科書体 NK-R" panose="02020400000000000000" pitchFamily="18" charset="-128"/>
              <a:ea typeface="UD デジタル 教科書体 NK-R" panose="02020400000000000000" pitchFamily="18" charset="-128"/>
            </a:endParaRPr>
          </a:p>
          <a:p>
            <a:pPr defTabSz="457189">
              <a:defRPr/>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４）　</a:t>
            </a:r>
            <a:r>
              <a:rPr lang="en-US" altLang="ja-JP" sz="3200" dirty="0">
                <a:solidFill>
                  <a:prstClr val="black"/>
                </a:solidFill>
                <a:latin typeface="UD デジタル 教科書体 NK-R" panose="02020400000000000000" pitchFamily="18" charset="-128"/>
                <a:ea typeface="UD デジタル 教科書体 NK-R" panose="02020400000000000000" pitchFamily="18" charset="-128"/>
              </a:rPr>
              <a:t>GIGA</a:t>
            </a: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スクールサポーターを活用した組織体制づくりの構築</a:t>
            </a:r>
            <a:endParaRPr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pPr defTabSz="457189">
              <a:defRPr/>
            </a:pPr>
            <a:endParaRPr lang="ja-JP" altLang="en-US" sz="2400" dirty="0">
              <a:solidFill>
                <a:prstClr val="white"/>
              </a:solidFill>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751261" y="21853"/>
            <a:ext cx="5551568" cy="584775"/>
          </a:xfrm>
          <a:prstGeom prst="rect">
            <a:avLst/>
          </a:prstGeom>
          <a:solidFill>
            <a:srgbClr val="FFC000"/>
          </a:solidFill>
          <a:ln w="38100">
            <a:solidFill>
              <a:srgbClr val="FFC000"/>
            </a:solidFill>
          </a:ln>
        </p:spPr>
        <p:txBody>
          <a:bodyPr wrap="square" rtlCol="0">
            <a:spAutoFit/>
          </a:bodyPr>
          <a:lstStyle/>
          <a:p>
            <a:pPr algn="ctr" defTabSz="457189">
              <a:defRPr/>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rPr>
              <a:t>今後の課題</a:t>
            </a:r>
            <a:endParaRPr lang="en-US" altLang="ja-JP" sz="32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 name="スライド番号プレースホルダー 2"/>
          <p:cNvSpPr>
            <a:spLocks noGrp="1"/>
          </p:cNvSpPr>
          <p:nvPr>
            <p:ph type="sldNum" sz="quarter" idx="12"/>
          </p:nvPr>
        </p:nvSpPr>
        <p:spPr/>
        <p:txBody>
          <a:bodyPr/>
          <a:lstStyle/>
          <a:p>
            <a:pPr algn="ctr" defTabSz="457189">
              <a:defRPr/>
            </a:pPr>
            <a:fld id="{4FAB73BC-B049-4115-A692-8D63A059BFB8}" type="slidenum">
              <a:rPr lang="en-US" sz="1000">
                <a:solidFill>
                  <a:srgbClr val="073E87"/>
                </a:solidFill>
                <a:latin typeface="Candara"/>
              </a:rPr>
              <a:pPr algn="ctr" defTabSz="457189">
                <a:defRPr/>
              </a:pPr>
              <a:t>15</a:t>
            </a:fld>
            <a:endParaRPr lang="en-US" sz="1000" dirty="0">
              <a:solidFill>
                <a:srgbClr val="073E87"/>
              </a:solidFill>
              <a:latin typeface="Candara"/>
            </a:endParaRPr>
          </a:p>
        </p:txBody>
      </p:sp>
    </p:spTree>
    <p:extLst>
      <p:ext uri="{BB962C8B-B14F-4D97-AF65-F5344CB8AC3E}">
        <p14:creationId xmlns:p14="http://schemas.microsoft.com/office/powerpoint/2010/main" val="2433184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998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9F8B08-5FC1-4E83-9F89-92B803BE9730}"/>
              </a:ext>
            </a:extLst>
          </p:cNvPr>
          <p:cNvSpPr>
            <a:spLocks noGrp="1"/>
          </p:cNvSpPr>
          <p:nvPr>
            <p:ph type="title"/>
          </p:nvPr>
        </p:nvSpPr>
        <p:spPr>
          <a:xfrm>
            <a:off x="1837487" y="220945"/>
            <a:ext cx="8505217" cy="1143000"/>
          </a:xfrm>
        </p:spPr>
        <p:txBody>
          <a:bodyPr>
            <a:normAutofit fontScale="90000"/>
          </a:bodyPr>
          <a:lstStyle/>
          <a:p>
            <a:r>
              <a:rPr kumimoji="1" lang="ja-JP" altLang="en-US" dirty="0">
                <a:latin typeface="UD デジタル 教科書体 NK-B" panose="02020700000000000000" pitchFamily="18" charset="-128"/>
                <a:ea typeface="UD デジタル 教科書体 NK-B" panose="02020700000000000000" pitchFamily="18" charset="-128"/>
              </a:rPr>
              <a:t>学校における</a:t>
            </a:r>
            <a:r>
              <a:rPr kumimoji="1" lang="en-US" altLang="ja-JP" dirty="0">
                <a:latin typeface="UD デジタル 教科書体 NK-B" panose="02020700000000000000" pitchFamily="18" charset="-128"/>
                <a:ea typeface="UD デジタル 教科書体 NK-B" panose="02020700000000000000" pitchFamily="18" charset="-128"/>
              </a:rPr>
              <a:t>ICT</a:t>
            </a:r>
            <a:r>
              <a:rPr kumimoji="1" lang="ja-JP" altLang="en-US" dirty="0">
                <a:latin typeface="UD デジタル 教科書体 NK-B" panose="02020700000000000000" pitchFamily="18" charset="-128"/>
                <a:ea typeface="UD デジタル 教科書体 NK-B" panose="02020700000000000000" pitchFamily="18" charset="-128"/>
              </a:rPr>
              <a:t>を活用した学習場面</a:t>
            </a:r>
          </a:p>
        </p:txBody>
      </p:sp>
      <p:graphicFrame>
        <p:nvGraphicFramePr>
          <p:cNvPr id="5" name="コンテンツ プレースホルダー 4">
            <a:extLst>
              <a:ext uri="{FF2B5EF4-FFF2-40B4-BE49-F238E27FC236}">
                <a16:creationId xmlns:a16="http://schemas.microsoft.com/office/drawing/2014/main" id="{D3C18190-DC22-4F4F-8780-6219DB9B90FE}"/>
              </a:ext>
            </a:extLst>
          </p:cNvPr>
          <p:cNvGraphicFramePr>
            <a:graphicFrameLocks noGrp="1"/>
          </p:cNvGraphicFramePr>
          <p:nvPr>
            <p:ph idx="1"/>
            <p:extLst/>
          </p:nvPr>
        </p:nvGraphicFramePr>
        <p:xfrm>
          <a:off x="564205" y="1215197"/>
          <a:ext cx="10992255" cy="5331379"/>
        </p:xfrm>
        <a:graphic>
          <a:graphicData uri="http://schemas.openxmlformats.org/drawingml/2006/table">
            <a:tbl>
              <a:tblPr firstRow="1" bandRow="1">
                <a:tableStyleId>{5C22544A-7EE6-4342-B048-85BDC9FD1C3A}</a:tableStyleId>
              </a:tblPr>
              <a:tblGrid>
                <a:gridCol w="1955948">
                  <a:extLst>
                    <a:ext uri="{9D8B030D-6E8A-4147-A177-3AD203B41FA5}">
                      <a16:colId xmlns:a16="http://schemas.microsoft.com/office/drawing/2014/main" val="2836324816"/>
                    </a:ext>
                  </a:extLst>
                </a:gridCol>
                <a:gridCol w="2440954">
                  <a:extLst>
                    <a:ext uri="{9D8B030D-6E8A-4147-A177-3AD203B41FA5}">
                      <a16:colId xmlns:a16="http://schemas.microsoft.com/office/drawing/2014/main" val="982272398"/>
                    </a:ext>
                  </a:extLst>
                </a:gridCol>
                <a:gridCol w="2198451">
                  <a:extLst>
                    <a:ext uri="{9D8B030D-6E8A-4147-A177-3AD203B41FA5}">
                      <a16:colId xmlns:a16="http://schemas.microsoft.com/office/drawing/2014/main" val="3979212663"/>
                    </a:ext>
                  </a:extLst>
                </a:gridCol>
                <a:gridCol w="2198451">
                  <a:extLst>
                    <a:ext uri="{9D8B030D-6E8A-4147-A177-3AD203B41FA5}">
                      <a16:colId xmlns:a16="http://schemas.microsoft.com/office/drawing/2014/main" val="1085983713"/>
                    </a:ext>
                  </a:extLst>
                </a:gridCol>
                <a:gridCol w="2198451">
                  <a:extLst>
                    <a:ext uri="{9D8B030D-6E8A-4147-A177-3AD203B41FA5}">
                      <a16:colId xmlns:a16="http://schemas.microsoft.com/office/drawing/2014/main" val="4120191687"/>
                    </a:ext>
                  </a:extLst>
                </a:gridCol>
              </a:tblGrid>
              <a:tr h="496682">
                <a:tc>
                  <a:txBody>
                    <a:bodyPr/>
                    <a:lstStyle/>
                    <a:p>
                      <a:pPr algn="ctr"/>
                      <a:r>
                        <a:rPr kumimoji="1" lang="ja-JP" altLang="en-US" sz="2400" dirty="0">
                          <a:latin typeface="UD デジタル 教科書体 N-B" panose="02020700000000000000" pitchFamily="17" charset="-128"/>
                          <a:ea typeface="UD デジタル 教科書体 N-B" panose="02020700000000000000" pitchFamily="17" charset="-128"/>
                        </a:rPr>
                        <a:t>授業形態</a:t>
                      </a:r>
                    </a:p>
                  </a:txBody>
                  <a:tcPr anchor="ctr"/>
                </a:tc>
                <a:tc gridSpan="4">
                  <a:txBody>
                    <a:bodyPr/>
                    <a:lstStyle/>
                    <a:p>
                      <a:pPr algn="ctr"/>
                      <a:r>
                        <a:rPr kumimoji="1" lang="ja-JP" altLang="en-US" sz="2400" dirty="0">
                          <a:latin typeface="UD デジタル 教科書体 N-B" panose="02020700000000000000" pitchFamily="17" charset="-128"/>
                          <a:ea typeface="UD デジタル 教科書体 N-B" panose="02020700000000000000" pitchFamily="17" charset="-128"/>
                        </a:rPr>
                        <a:t>活用方法</a:t>
                      </a:r>
                    </a:p>
                  </a:txBody>
                  <a:tcPr anchor="ct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423734285"/>
                  </a:ext>
                </a:extLst>
              </a:tr>
              <a:tr h="1660801">
                <a:tc>
                  <a:txBody>
                    <a:bodyPr/>
                    <a:lstStyle/>
                    <a:p>
                      <a:pPr algn="ctr"/>
                      <a:r>
                        <a:rPr kumimoji="1" lang="ja-JP" altLang="en-US" sz="2400" dirty="0">
                          <a:latin typeface="UD デジタル 教科書体 N-B" panose="02020700000000000000" pitchFamily="17" charset="-128"/>
                          <a:ea typeface="UD デジタル 教科書体 N-B" panose="02020700000000000000" pitchFamily="17" charset="-128"/>
                        </a:rPr>
                        <a:t>一斉学習</a:t>
                      </a:r>
                    </a:p>
                  </a:txBody>
                  <a:tcPr anchor="ctr"/>
                </a:tc>
                <a:tc>
                  <a:txBody>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教師による教材の提示</a:t>
                      </a:r>
                    </a:p>
                  </a:txBody>
                  <a:tcPr/>
                </a:tc>
                <a:tc>
                  <a:txBody>
                    <a:bodyPr/>
                    <a:lstStyle/>
                    <a:p>
                      <a:endParaRPr kumimoji="1" lang="ja-JP" altLang="en-US" sz="2400" dirty="0"/>
                    </a:p>
                  </a:txBody>
                  <a:tcPr/>
                </a:tc>
                <a:tc>
                  <a:txBody>
                    <a:bodyPr/>
                    <a:lstStyle/>
                    <a:p>
                      <a:endParaRPr kumimoji="1" lang="ja-JP" altLang="en-US" sz="2400" dirty="0"/>
                    </a:p>
                  </a:txBody>
                  <a:tcPr/>
                </a:tc>
                <a:tc>
                  <a:txBody>
                    <a:bodyPr/>
                    <a:lstStyle/>
                    <a:p>
                      <a:endParaRPr kumimoji="1" lang="ja-JP" altLang="en-US" sz="2400" dirty="0"/>
                    </a:p>
                  </a:txBody>
                  <a:tcPr/>
                </a:tc>
                <a:extLst>
                  <a:ext uri="{0D108BD9-81ED-4DB2-BD59-A6C34878D82A}">
                    <a16:rowId xmlns:a16="http://schemas.microsoft.com/office/drawing/2014/main" val="540326207"/>
                  </a:ext>
                </a:extLst>
              </a:tr>
              <a:tr h="1610139">
                <a:tc>
                  <a:txBody>
                    <a:bodyPr/>
                    <a:lstStyle/>
                    <a:p>
                      <a:pPr algn="ctr"/>
                      <a:r>
                        <a:rPr kumimoji="1" lang="ja-JP" altLang="en-US" sz="2400" dirty="0">
                          <a:highlight>
                            <a:srgbClr val="FFFF00"/>
                          </a:highlight>
                          <a:latin typeface="UD デジタル 教科書体 N-B" panose="02020700000000000000" pitchFamily="17" charset="-128"/>
                          <a:ea typeface="UD デジタル 教科書体 N-B" panose="02020700000000000000" pitchFamily="17" charset="-128"/>
                        </a:rPr>
                        <a:t>個別学習</a:t>
                      </a:r>
                    </a:p>
                  </a:txBody>
                  <a:tcPr anchor="ctr"/>
                </a:tc>
                <a:tc>
                  <a:txBody>
                    <a:bodyPr/>
                    <a:lstStyle/>
                    <a:p>
                      <a:pPr algn="ctr"/>
                      <a:r>
                        <a:rPr kumimoji="1" lang="ja-JP" altLang="en-US" sz="2000" dirty="0">
                          <a:latin typeface="UD デジタル 教科書体 NK-R" panose="02020400000000000000" pitchFamily="18" charset="-128"/>
                          <a:ea typeface="UD デジタル 教科書体 NK-R" panose="02020400000000000000" pitchFamily="18" charset="-128"/>
                        </a:rPr>
                        <a:t>個に応じた学習</a:t>
                      </a:r>
                    </a:p>
                  </a:txBody>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調査活動</a:t>
                      </a:r>
                    </a:p>
                  </a:txBody>
                  <a:tcPr/>
                </a:tc>
                <a:tc>
                  <a:txBody>
                    <a:bodyPr/>
                    <a:lstStyle/>
                    <a:p>
                      <a:pPr algn="ctr"/>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思考を深める</a:t>
                      </a:r>
                    </a:p>
                  </a:txBody>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表現・制作</a:t>
                      </a:r>
                    </a:p>
                  </a:txBody>
                  <a:tcPr/>
                </a:tc>
                <a:extLst>
                  <a:ext uri="{0D108BD9-81ED-4DB2-BD59-A6C34878D82A}">
                    <a16:rowId xmlns:a16="http://schemas.microsoft.com/office/drawing/2014/main" val="1757689797"/>
                  </a:ext>
                </a:extLst>
              </a:tr>
              <a:tr h="1563757">
                <a:tc>
                  <a:txBody>
                    <a:bodyPr/>
                    <a:lstStyle/>
                    <a:p>
                      <a:pPr algn="ctr"/>
                      <a:r>
                        <a:rPr kumimoji="1" lang="ja-JP" altLang="en-US" sz="2400" dirty="0">
                          <a:highlight>
                            <a:srgbClr val="00FF00"/>
                          </a:highlight>
                          <a:latin typeface="UD デジタル 教科書体 N-B" panose="02020700000000000000" pitchFamily="17" charset="-128"/>
                          <a:ea typeface="UD デジタル 教科書体 N-B" panose="02020700000000000000" pitchFamily="17" charset="-128"/>
                        </a:rPr>
                        <a:t>協働学習</a:t>
                      </a:r>
                    </a:p>
                  </a:txBody>
                  <a:tcPr anchor="ct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発表や話合い</a:t>
                      </a:r>
                    </a:p>
                  </a:txBody>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意見整理</a:t>
                      </a:r>
                    </a:p>
                  </a:txBody>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協働制作</a:t>
                      </a:r>
                    </a:p>
                  </a:txBody>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遠隔による</a:t>
                      </a:r>
                    </a:p>
                  </a:txBody>
                  <a:tcPr/>
                </a:tc>
                <a:extLst>
                  <a:ext uri="{0D108BD9-81ED-4DB2-BD59-A6C34878D82A}">
                    <a16:rowId xmlns:a16="http://schemas.microsoft.com/office/drawing/2014/main" val="3487769258"/>
                  </a:ext>
                </a:extLst>
              </a:tr>
            </a:tbl>
          </a:graphicData>
        </a:graphic>
      </p:graphicFrame>
      <p:sp>
        <p:nvSpPr>
          <p:cNvPr id="4" name="スライド番号プレースホルダー 3">
            <a:extLst>
              <a:ext uri="{FF2B5EF4-FFF2-40B4-BE49-F238E27FC236}">
                <a16:creationId xmlns:a16="http://schemas.microsoft.com/office/drawing/2014/main" id="{6F10C56D-4C2F-4801-B8E6-845F0EE24A74}"/>
              </a:ext>
            </a:extLst>
          </p:cNvPr>
          <p:cNvSpPr>
            <a:spLocks noGrp="1"/>
          </p:cNvSpPr>
          <p:nvPr>
            <p:ph type="sldNum" sz="quarter" idx="12"/>
          </p:nvPr>
        </p:nvSpPr>
        <p:spPr/>
        <p:txBody>
          <a:bodyPr/>
          <a:lstStyle/>
          <a:p>
            <a:pPr defTabSz="914378"/>
            <a:fld id="{FF75B4CE-5129-41CA-A75E-F2AE589D1F47}" type="slidenum">
              <a:rPr kumimoji="0" lang="en-US" smtClean="0">
                <a:solidFill>
                  <a:prstClr val="black">
                    <a:tint val="75000"/>
                  </a:prstClr>
                </a:solidFill>
              </a:rPr>
              <a:pPr defTabSz="914378"/>
              <a:t>17</a:t>
            </a:fld>
            <a:endParaRPr kumimoji="0" lang="en-US" dirty="0">
              <a:solidFill>
                <a:prstClr val="black">
                  <a:tint val="75000"/>
                </a:prstClr>
              </a:solidFill>
            </a:endParaRPr>
          </a:p>
        </p:txBody>
      </p:sp>
      <p:pic>
        <p:nvPicPr>
          <p:cNvPr id="6" name="コンテンツ プレースホルダー 14">
            <a:extLst>
              <a:ext uri="{FF2B5EF4-FFF2-40B4-BE49-F238E27FC236}">
                <a16:creationId xmlns:a16="http://schemas.microsoft.com/office/drawing/2014/main" id="{42F249DF-3B38-4AD7-BFD3-2E27442FF0F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504286" y="2358197"/>
            <a:ext cx="1296471" cy="961436"/>
          </a:xfrm>
          <a:prstGeom prst="rect">
            <a:avLst/>
          </a:prstGeom>
          <a:noFill/>
          <a:ln>
            <a:noFill/>
          </a:ln>
        </p:spPr>
      </p:pic>
      <p:pic>
        <p:nvPicPr>
          <p:cNvPr id="7" name="図 6">
            <a:extLst>
              <a:ext uri="{FF2B5EF4-FFF2-40B4-BE49-F238E27FC236}">
                <a16:creationId xmlns:a16="http://schemas.microsoft.com/office/drawing/2014/main" id="{A39C59CC-9D58-41D9-BCA6-CD0F4C1CEB3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173955" y="3747351"/>
            <a:ext cx="1231484" cy="1103985"/>
          </a:xfrm>
          <a:prstGeom prst="rect">
            <a:avLst/>
          </a:prstGeom>
          <a:noFill/>
          <a:ln>
            <a:noFill/>
          </a:ln>
        </p:spPr>
      </p:pic>
      <p:pic>
        <p:nvPicPr>
          <p:cNvPr id="8" name="図 7">
            <a:extLst>
              <a:ext uri="{FF2B5EF4-FFF2-40B4-BE49-F238E27FC236}">
                <a16:creationId xmlns:a16="http://schemas.microsoft.com/office/drawing/2014/main" id="{7B146006-F36C-4929-BB60-E6EE2E54177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514251" y="3759771"/>
            <a:ext cx="1162050" cy="1091565"/>
          </a:xfrm>
          <a:prstGeom prst="rect">
            <a:avLst/>
          </a:prstGeom>
          <a:noFill/>
          <a:ln>
            <a:noFill/>
          </a:ln>
        </p:spPr>
      </p:pic>
      <p:pic>
        <p:nvPicPr>
          <p:cNvPr id="9" name="図 8">
            <a:extLst>
              <a:ext uri="{FF2B5EF4-FFF2-40B4-BE49-F238E27FC236}">
                <a16:creationId xmlns:a16="http://schemas.microsoft.com/office/drawing/2014/main" id="{75FA4A7A-C9E3-43A5-9D36-4628F8E3DFE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62672" y="3737995"/>
            <a:ext cx="1073785" cy="1088390"/>
          </a:xfrm>
          <a:prstGeom prst="rect">
            <a:avLst/>
          </a:prstGeom>
          <a:noFill/>
          <a:ln>
            <a:noFill/>
          </a:ln>
        </p:spPr>
      </p:pic>
      <p:pic>
        <p:nvPicPr>
          <p:cNvPr id="10" name="図 9">
            <a:extLst>
              <a:ext uri="{FF2B5EF4-FFF2-40B4-BE49-F238E27FC236}">
                <a16:creationId xmlns:a16="http://schemas.microsoft.com/office/drawing/2014/main" id="{97490E6B-BF0B-4006-8AB8-A58A2243CA0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025360" y="3728921"/>
            <a:ext cx="1136015" cy="1127125"/>
          </a:xfrm>
          <a:prstGeom prst="rect">
            <a:avLst/>
          </a:prstGeom>
          <a:noFill/>
          <a:ln>
            <a:noFill/>
          </a:ln>
        </p:spPr>
      </p:pic>
      <p:pic>
        <p:nvPicPr>
          <p:cNvPr id="11" name="図 10">
            <a:extLst>
              <a:ext uri="{FF2B5EF4-FFF2-40B4-BE49-F238E27FC236}">
                <a16:creationId xmlns:a16="http://schemas.microsoft.com/office/drawing/2014/main" id="{BDB637FF-2770-4ADE-B58E-9F35710FD03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241330" y="5381160"/>
            <a:ext cx="1134745" cy="1100455"/>
          </a:xfrm>
          <a:prstGeom prst="rect">
            <a:avLst/>
          </a:prstGeom>
          <a:noFill/>
          <a:ln>
            <a:noFill/>
          </a:ln>
        </p:spPr>
      </p:pic>
      <p:pic>
        <p:nvPicPr>
          <p:cNvPr id="12" name="図 11">
            <a:extLst>
              <a:ext uri="{FF2B5EF4-FFF2-40B4-BE49-F238E27FC236}">
                <a16:creationId xmlns:a16="http://schemas.microsoft.com/office/drawing/2014/main" id="{9982E689-C96F-4D04-B860-4F0C0032F104}"/>
              </a:ext>
            </a:extLst>
          </p:cNvPr>
          <p:cNvPicPr/>
          <p:nvPr/>
        </p:nvPicPr>
        <p:blipFill>
          <a:blip r:embed="rId9">
            <a:extLst>
              <a:ext uri="{28A0092B-C50C-407E-A947-70E740481C1C}">
                <a14:useLocalDpi xmlns:a14="http://schemas.microsoft.com/office/drawing/2010/main" val="0"/>
              </a:ext>
            </a:extLst>
          </a:blip>
          <a:stretch>
            <a:fillRect/>
          </a:stretch>
        </p:blipFill>
        <p:spPr>
          <a:xfrm>
            <a:off x="5573307" y="5341847"/>
            <a:ext cx="1102995" cy="1118235"/>
          </a:xfrm>
          <a:prstGeom prst="rect">
            <a:avLst/>
          </a:prstGeom>
        </p:spPr>
      </p:pic>
      <p:pic>
        <p:nvPicPr>
          <p:cNvPr id="13" name="図 12">
            <a:extLst>
              <a:ext uri="{FF2B5EF4-FFF2-40B4-BE49-F238E27FC236}">
                <a16:creationId xmlns:a16="http://schemas.microsoft.com/office/drawing/2014/main" id="{676DB6CD-D030-4A03-9687-6B370B32D293}"/>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7567101" y="5345657"/>
            <a:ext cx="1144270" cy="1114425"/>
          </a:xfrm>
          <a:prstGeom prst="rect">
            <a:avLst/>
          </a:prstGeom>
          <a:noFill/>
          <a:ln>
            <a:noFill/>
          </a:ln>
        </p:spPr>
      </p:pic>
      <p:pic>
        <p:nvPicPr>
          <p:cNvPr id="14" name="図 13">
            <a:extLst>
              <a:ext uri="{FF2B5EF4-FFF2-40B4-BE49-F238E27FC236}">
                <a16:creationId xmlns:a16="http://schemas.microsoft.com/office/drawing/2014/main" id="{217F4960-4CC1-448A-9545-B93B066BDB6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9951508" y="5341847"/>
            <a:ext cx="1134110" cy="1143635"/>
          </a:xfrm>
          <a:prstGeom prst="rect">
            <a:avLst/>
          </a:prstGeom>
          <a:noFill/>
          <a:ln>
            <a:noFill/>
          </a:ln>
        </p:spPr>
      </p:pic>
      <p:sp>
        <p:nvSpPr>
          <p:cNvPr id="15" name="四角形: 角を丸くする 14">
            <a:extLst>
              <a:ext uri="{FF2B5EF4-FFF2-40B4-BE49-F238E27FC236}">
                <a16:creationId xmlns:a16="http://schemas.microsoft.com/office/drawing/2014/main" id="{422B8E2C-779C-4DD6-8016-D47F4865E870}"/>
              </a:ext>
            </a:extLst>
          </p:cNvPr>
          <p:cNvSpPr/>
          <p:nvPr/>
        </p:nvSpPr>
        <p:spPr>
          <a:xfrm>
            <a:off x="4055204" y="3862814"/>
            <a:ext cx="6172687" cy="232056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7500"/>
              </a:lnSpc>
            </a:pPr>
            <a:r>
              <a:rPr lang="ja-JP" altLang="en-US" sz="4400" b="1" dirty="0">
                <a:ln w="0">
                  <a:solidFill>
                    <a:schemeClr val="tx1"/>
                  </a:solidFill>
                </a:ln>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一人一台タブレット</a:t>
            </a:r>
            <a:endParaRPr lang="en-US" altLang="ja-JP" sz="4400" b="1" dirty="0">
              <a:ln w="0">
                <a:solidFill>
                  <a:schemeClr val="tx1"/>
                </a:solidFill>
              </a:ln>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a:p>
            <a:pPr algn="ctr">
              <a:lnSpc>
                <a:spcPts val="7500"/>
              </a:lnSpc>
            </a:pPr>
            <a:r>
              <a:rPr lang="ja-JP" altLang="en-US" sz="4400" b="1" dirty="0">
                <a:ln w="0">
                  <a:solidFill>
                    <a:schemeClr val="tx1"/>
                  </a:solidFill>
                </a:ln>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児童生徒の活用</a:t>
            </a:r>
          </a:p>
        </p:txBody>
      </p:sp>
      <p:sp>
        <p:nvSpPr>
          <p:cNvPr id="16" name="四角形: 角を丸くする 15">
            <a:extLst>
              <a:ext uri="{FF2B5EF4-FFF2-40B4-BE49-F238E27FC236}">
                <a16:creationId xmlns:a16="http://schemas.microsoft.com/office/drawing/2014/main" id="{47AC1CCF-5753-424E-BD32-67E46E87194C}"/>
              </a:ext>
            </a:extLst>
          </p:cNvPr>
          <p:cNvSpPr/>
          <p:nvPr/>
        </p:nvSpPr>
        <p:spPr>
          <a:xfrm>
            <a:off x="5141794" y="2076495"/>
            <a:ext cx="4498902" cy="106657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44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教師の活用中心</a:t>
            </a:r>
          </a:p>
        </p:txBody>
      </p:sp>
    </p:spTree>
    <p:extLst>
      <p:ext uri="{BB962C8B-B14F-4D97-AF65-F5344CB8AC3E}">
        <p14:creationId xmlns:p14="http://schemas.microsoft.com/office/powerpoint/2010/main" val="3732533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360F4031-E248-4959-AAA5-DDC97524F7DD}"/>
              </a:ext>
            </a:extLst>
          </p:cNvPr>
          <p:cNvSpPr txBox="1">
            <a:spLocks noGrp="1"/>
          </p:cNvSpPr>
          <p:nvPr>
            <p:ph type="title"/>
          </p:nvPr>
        </p:nvSpPr>
        <p:spPr bwMode="auto">
          <a:xfrm>
            <a:off x="838200" y="365125"/>
            <a:ext cx="10515600" cy="82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44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44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44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4400">
                <a:solidFill>
                  <a:schemeClr val="tx1"/>
                </a:solidFill>
                <a:latin typeface="Arial" pitchFamily="34" charset="0"/>
                <a:ea typeface="ＭＳ Ｐゴシック" pitchFamily="50" charset="-128"/>
              </a:defRPr>
            </a:lvl9pPr>
          </a:lstStyle>
          <a:p>
            <a:pPr algn="ctr"/>
            <a:r>
              <a:rPr lang="ja-JP" altLang="en-US" kern="0" dirty="0">
                <a:latin typeface="UD デジタル 教科書体 NK-B" panose="02020700000000000000" pitchFamily="18" charset="-128"/>
                <a:ea typeface="UD デジタル 教科書体 NK-B" panose="02020700000000000000" pitchFamily="18" charset="-128"/>
              </a:rPr>
              <a:t>「</a:t>
            </a:r>
            <a:r>
              <a:rPr lang="en-US" altLang="ja-JP" kern="0" dirty="0">
                <a:latin typeface="UD デジタル 教科書体 NK-B" panose="02020700000000000000" pitchFamily="18" charset="-128"/>
                <a:ea typeface="UD デジタル 教科書体 NK-B" panose="02020700000000000000" pitchFamily="18" charset="-128"/>
              </a:rPr>
              <a:t>GIGA</a:t>
            </a:r>
            <a:r>
              <a:rPr lang="ja-JP" altLang="en-US" kern="0" dirty="0">
                <a:latin typeface="UD デジタル 教科書体 NK-B" panose="02020700000000000000" pitchFamily="18" charset="-128"/>
                <a:ea typeface="UD デジタル 教科書体 NK-B" panose="02020700000000000000" pitchFamily="18" charset="-128"/>
              </a:rPr>
              <a:t>スクール構想」とは</a:t>
            </a:r>
          </a:p>
        </p:txBody>
      </p:sp>
      <p:sp>
        <p:nvSpPr>
          <p:cNvPr id="5" name="正方形/長方形 4">
            <a:extLst>
              <a:ext uri="{FF2B5EF4-FFF2-40B4-BE49-F238E27FC236}">
                <a16:creationId xmlns:a16="http://schemas.microsoft.com/office/drawing/2014/main" id="{B5A22CC5-9F01-4E88-9AED-CB5350D73279}"/>
              </a:ext>
            </a:extLst>
          </p:cNvPr>
          <p:cNvSpPr/>
          <p:nvPr/>
        </p:nvSpPr>
        <p:spPr>
          <a:xfrm>
            <a:off x="758687" y="1176269"/>
            <a:ext cx="8011367" cy="1446550"/>
          </a:xfrm>
          <a:prstGeom prst="rect">
            <a:avLst/>
          </a:prstGeom>
          <a:solidFill>
            <a:srgbClr val="FFFFCC"/>
          </a:solidFill>
        </p:spPr>
        <p:txBody>
          <a:bodyPr wrap="square">
            <a:spAutoFit/>
          </a:bodyPr>
          <a:lstStyle/>
          <a:p>
            <a:pPr fontAlgn="base">
              <a:spcBef>
                <a:spcPct val="0"/>
              </a:spcBef>
              <a:spcAft>
                <a:spcPct val="0"/>
              </a:spcAft>
            </a:pPr>
            <a:r>
              <a:rPr lang="ja-JP" altLang="en-US" sz="4000" dirty="0">
                <a:solidFill>
                  <a:srgbClr val="000000"/>
                </a:solidFill>
                <a:latin typeface="UD デジタル 教科書体 NK-R" panose="02020400000000000000" pitchFamily="18" charset="-128"/>
                <a:ea typeface="UD デジタル 教科書体 NK-R" panose="02020400000000000000" pitchFamily="18" charset="-128"/>
              </a:rPr>
              <a:t>児童生徒</a:t>
            </a:r>
            <a:r>
              <a:rPr lang="ja-JP" altLang="en-US" sz="4400" b="1" u="sng" dirty="0">
                <a:solidFill>
                  <a:srgbClr val="FF0000"/>
                </a:solidFill>
                <a:latin typeface="UD デジタル 教科書体 NK-R" panose="02020400000000000000" pitchFamily="18" charset="-128"/>
                <a:ea typeface="UD デジタル 教科書体 NK-R" panose="02020400000000000000" pitchFamily="18" charset="-128"/>
              </a:rPr>
              <a:t>１人１台端末</a:t>
            </a:r>
            <a:r>
              <a:rPr lang="ja-JP" altLang="en-US" sz="4000" dirty="0">
                <a:solidFill>
                  <a:srgbClr val="000000"/>
                </a:solidFill>
                <a:latin typeface="UD デジタル 教科書体 NK-R" panose="02020400000000000000" pitchFamily="18" charset="-128"/>
                <a:ea typeface="UD デジタル 教科書体 NK-R" panose="02020400000000000000" pitchFamily="18" charset="-128"/>
              </a:rPr>
              <a:t>及び</a:t>
            </a:r>
            <a:br>
              <a:rPr lang="en-US" altLang="ja-JP" sz="4000" dirty="0">
                <a:solidFill>
                  <a:srgbClr val="000000"/>
                </a:solidFill>
                <a:latin typeface="UD デジタル 教科書体 NK-R" panose="02020400000000000000" pitchFamily="18" charset="-128"/>
                <a:ea typeface="UD デジタル 教科書体 NK-R" panose="02020400000000000000" pitchFamily="18" charset="-128"/>
              </a:rPr>
            </a:br>
            <a:r>
              <a:rPr lang="ja-JP" altLang="en-US" sz="4400" b="1" u="sng" dirty="0">
                <a:solidFill>
                  <a:srgbClr val="FF0000"/>
                </a:solidFill>
                <a:latin typeface="UD デジタル 教科書体 NK-R" panose="02020400000000000000" pitchFamily="18" charset="-128"/>
                <a:ea typeface="UD デジタル 教科書体 NK-R" panose="02020400000000000000" pitchFamily="18" charset="-128"/>
              </a:rPr>
              <a:t>高速大容量の通信ネットワーク</a:t>
            </a:r>
            <a:endParaRPr lang="ja-JP" altLang="en-US" sz="440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6" name="左矢印吹き出し 5">
            <a:extLst>
              <a:ext uri="{FF2B5EF4-FFF2-40B4-BE49-F238E27FC236}">
                <a16:creationId xmlns:a16="http://schemas.microsoft.com/office/drawing/2014/main" id="{86CD2E2F-51BD-49A5-9118-B6DF329FFCBD}"/>
              </a:ext>
            </a:extLst>
          </p:cNvPr>
          <p:cNvSpPr/>
          <p:nvPr/>
        </p:nvSpPr>
        <p:spPr bwMode="auto">
          <a:xfrm>
            <a:off x="8770054" y="1192696"/>
            <a:ext cx="2915131" cy="1446550"/>
          </a:xfrm>
          <a:prstGeom prst="leftArrowCallout">
            <a:avLst>
              <a:gd name="adj1" fmla="val 25000"/>
              <a:gd name="adj2" fmla="val 25000"/>
              <a:gd name="adj3" fmla="val 25000"/>
              <a:gd name="adj4" fmla="val 76509"/>
            </a:avLst>
          </a:prstGeom>
          <a:solidFill>
            <a:srgbClr val="8A8AB9">
              <a:lumMod val="20000"/>
              <a:lumOff val="80000"/>
            </a:srgbClr>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a:ex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36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一体的な</a:t>
            </a:r>
            <a:endParaRPr kumimoji="0" lang="en-US" altLang="ja-JP" sz="36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36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整備</a:t>
            </a:r>
          </a:p>
        </p:txBody>
      </p:sp>
      <p:sp>
        <p:nvSpPr>
          <p:cNvPr id="7" name="コンテンツ プレースホルダー 2">
            <a:extLst>
              <a:ext uri="{FF2B5EF4-FFF2-40B4-BE49-F238E27FC236}">
                <a16:creationId xmlns:a16="http://schemas.microsoft.com/office/drawing/2014/main" id="{F6DF8404-E2D0-4D1C-A63F-504E61B121CA}"/>
              </a:ext>
            </a:extLst>
          </p:cNvPr>
          <p:cNvSpPr txBox="1">
            <a:spLocks/>
          </p:cNvSpPr>
          <p:nvPr/>
        </p:nvSpPr>
        <p:spPr bwMode="auto">
          <a:xfrm>
            <a:off x="838200" y="2783793"/>
            <a:ext cx="10453610" cy="916123"/>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007D"/>
              </a:buClr>
              <a:buSzPct val="75000"/>
              <a:buFont typeface="Wingdings" pitchFamily="2" charset="2"/>
              <a:buNone/>
              <a:tabLst/>
              <a:defRPr/>
            </a:pPr>
            <a:r>
              <a:rPr kumimoji="1" lang="ja-JP" altLang="en-US" sz="4000" b="0" i="0" u="none" strike="noStrike" kern="0" cap="none" spc="0" normalizeH="0" baseline="0" noProof="0" dirty="0">
                <a:ln>
                  <a:noFill/>
                </a:ln>
                <a:solidFill>
                  <a:srgbClr val="000000"/>
                </a:solidFill>
                <a:effectLst/>
                <a:uLnTx/>
                <a:uFillTx/>
                <a:latin typeface="Arial"/>
                <a:ea typeface="ＭＳ Ｐゴシック"/>
                <a:cs typeface="+mn-cs"/>
              </a:rPr>
              <a:t>　</a:t>
            </a:r>
            <a:r>
              <a:rPr kumimoji="1" lang="ja-JP" altLang="en-US" sz="36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この他，</a:t>
            </a:r>
            <a:r>
              <a:rPr kumimoji="1" lang="ja-JP" altLang="en-US" sz="3600" b="0" i="0" u="none" strike="noStrike" kern="0" cap="none" spc="0" normalizeH="0" baseline="0" noProof="0" dirty="0">
                <a:ln>
                  <a:noFill/>
                </a:ln>
                <a:solidFill>
                  <a:srgbClr val="002060"/>
                </a:solidFill>
                <a:effectLst/>
                <a:uLnTx/>
                <a:uFillTx/>
                <a:latin typeface="UD デジタル 教科書体 NK-R" panose="02020400000000000000" pitchFamily="18" charset="-128"/>
                <a:ea typeface="UD デジタル 教科書体 NK-R" panose="02020400000000000000" pitchFamily="18" charset="-128"/>
              </a:rPr>
              <a:t>クラウド活用推進</a:t>
            </a:r>
          </a:p>
        </p:txBody>
      </p:sp>
      <p:sp>
        <p:nvSpPr>
          <p:cNvPr id="9" name="二等辺三角形 8">
            <a:extLst>
              <a:ext uri="{FF2B5EF4-FFF2-40B4-BE49-F238E27FC236}">
                <a16:creationId xmlns:a16="http://schemas.microsoft.com/office/drawing/2014/main" id="{5D91D8CF-0CC1-4EAA-93E8-5BBE349342A7}"/>
              </a:ext>
            </a:extLst>
          </p:cNvPr>
          <p:cNvSpPr/>
          <p:nvPr/>
        </p:nvSpPr>
        <p:spPr bwMode="auto">
          <a:xfrm flipV="1">
            <a:off x="5499944" y="3844463"/>
            <a:ext cx="874059" cy="685800"/>
          </a:xfrm>
          <a:prstGeom prst="triangle">
            <a:avLst>
              <a:gd name="adj" fmla="val 53077"/>
            </a:avLst>
          </a:prstGeom>
          <a:solidFill>
            <a:srgbClr val="FF00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dirty="0">
              <a:solidFill>
                <a:srgbClr val="000000"/>
              </a:solidFill>
              <a:latin typeface="Arial" pitchFamily="34" charset="0"/>
              <a:ea typeface="HG丸ｺﾞｼｯｸM-PRO" pitchFamily="50" charset="-128"/>
            </a:endParaRPr>
          </a:p>
        </p:txBody>
      </p:sp>
      <p:sp>
        <p:nvSpPr>
          <p:cNvPr id="10" name="正方形/長方形 9">
            <a:extLst>
              <a:ext uri="{FF2B5EF4-FFF2-40B4-BE49-F238E27FC236}">
                <a16:creationId xmlns:a16="http://schemas.microsoft.com/office/drawing/2014/main" id="{832417E3-D9DE-47D5-B2E4-B45D5D573CA4}"/>
              </a:ext>
            </a:extLst>
          </p:cNvPr>
          <p:cNvSpPr/>
          <p:nvPr/>
        </p:nvSpPr>
        <p:spPr>
          <a:xfrm>
            <a:off x="6421456" y="4031135"/>
            <a:ext cx="4297972" cy="646331"/>
          </a:xfrm>
          <a:prstGeom prst="rect">
            <a:avLst/>
          </a:prstGeom>
          <a:noFill/>
        </p:spPr>
        <p:txBody>
          <a:bodyPr wrap="none" lIns="91440" tIns="45720" rIns="91440" bIns="45720">
            <a:spAutoFit/>
          </a:bodyPr>
          <a:lstStyle/>
          <a:p>
            <a:pPr algn="ctr" fontAlgn="base">
              <a:spcBef>
                <a:spcPct val="0"/>
              </a:spcBef>
              <a:spcAft>
                <a:spcPct val="0"/>
              </a:spcAft>
            </a:pPr>
            <a:r>
              <a:rPr lang="ja-JP" altLang="en-US" sz="3600" b="1" dirty="0">
                <a:ln w="0"/>
                <a:solidFill>
                  <a:srgbClr val="00007D">
                    <a:lumMod val="60000"/>
                    <a:lumOff val="40000"/>
                  </a:srgbClr>
                </a:solidFill>
                <a:effectLst>
                  <a:outerShdw blurRad="38100" dist="19050" dir="2700000" algn="tl" rotWithShape="0">
                    <a:srgbClr val="000000">
                      <a:alpha val="40000"/>
                    </a:srgbClr>
                  </a:outerShdw>
                </a:effectLst>
                <a:latin typeface="UD デジタル 教科書体 NK-R" panose="02020400000000000000" pitchFamily="18" charset="-128"/>
                <a:ea typeface="UD デジタル 教科書体 NK-R" panose="02020400000000000000" pitchFamily="18" charset="-128"/>
              </a:rPr>
              <a:t>これらを進めることで</a:t>
            </a:r>
          </a:p>
        </p:txBody>
      </p:sp>
      <p:sp>
        <p:nvSpPr>
          <p:cNvPr id="11" name="正方形/長方形 10">
            <a:extLst>
              <a:ext uri="{FF2B5EF4-FFF2-40B4-BE49-F238E27FC236}">
                <a16:creationId xmlns:a16="http://schemas.microsoft.com/office/drawing/2014/main" id="{5BF5AAD1-6FBB-4136-8DCA-060293EAE0E3}"/>
              </a:ext>
            </a:extLst>
          </p:cNvPr>
          <p:cNvSpPr/>
          <p:nvPr/>
        </p:nvSpPr>
        <p:spPr>
          <a:xfrm>
            <a:off x="0" y="4802563"/>
            <a:ext cx="12192000" cy="1015663"/>
          </a:xfrm>
          <a:prstGeom prst="rect">
            <a:avLst/>
          </a:prstGeom>
          <a:solidFill>
            <a:srgbClr val="9999CC">
              <a:lumMod val="40000"/>
              <a:lumOff val="60000"/>
            </a:srgbClr>
          </a:solid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2800" b="0" i="0" u="none" strike="noStrike" kern="0" cap="none" spc="0" normalizeH="0" baseline="0" noProof="0" dirty="0">
                <a:ln>
                  <a:noFill/>
                </a:ln>
                <a:solidFill>
                  <a:srgbClr val="000000"/>
                </a:solidFill>
                <a:effectLst/>
                <a:uLnTx/>
                <a:uFillTx/>
                <a:latin typeface="ＭＳ Ｐゴシック"/>
              </a:rPr>
              <a:t>　</a:t>
            </a:r>
            <a:r>
              <a:rPr kumimoji="0" lang="ja-JP" altLang="en-US" sz="28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多様な子供たちを誰一人取り残すことのない，</a:t>
            </a:r>
            <a:endParaRPr kumimoji="0" lang="en-US" altLang="ja-JP" sz="28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2800" b="0" i="0" u="none" strike="noStrike" kern="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rPr>
              <a:t>　　</a:t>
            </a:r>
            <a:r>
              <a:rPr kumimoji="0" lang="ja-JP" altLang="en-US" sz="3200" b="1" i="0" u="none" strike="noStrike" kern="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rPr>
              <a:t>公正に</a:t>
            </a:r>
            <a:r>
              <a:rPr kumimoji="0" lang="ja-JP" altLang="en-US" sz="3200" b="1" i="0" u="none" strike="noStrike" kern="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rPr>
              <a:t>個別最適化された学び</a:t>
            </a:r>
            <a:r>
              <a:rPr kumimoji="0" lang="ja-JP" altLang="en-US" sz="28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を</a:t>
            </a:r>
            <a:r>
              <a:rPr kumimoji="0" lang="ja-JP" altLang="en-US" sz="2800" b="0" i="0" u="sng"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全国の学校現場で持続的に実現</a:t>
            </a:r>
            <a:r>
              <a:rPr kumimoji="0" lang="ja-JP" altLang="en-US" sz="28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させる。</a:t>
            </a:r>
            <a:endParaRPr kumimoji="0" lang="en-US" altLang="ja-JP" sz="28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endParaRPr>
          </a:p>
        </p:txBody>
      </p:sp>
      <p:grpSp>
        <p:nvGrpSpPr>
          <p:cNvPr id="12" name="グループ化 11">
            <a:extLst>
              <a:ext uri="{FF2B5EF4-FFF2-40B4-BE49-F238E27FC236}">
                <a16:creationId xmlns:a16="http://schemas.microsoft.com/office/drawing/2014/main" id="{80EFAA5B-6559-4786-9CDE-A19AB8A41629}"/>
              </a:ext>
            </a:extLst>
          </p:cNvPr>
          <p:cNvGrpSpPr/>
          <p:nvPr/>
        </p:nvGrpSpPr>
        <p:grpSpPr>
          <a:xfrm rot="428868">
            <a:off x="762323" y="267578"/>
            <a:ext cx="1329711" cy="766395"/>
            <a:chOff x="625288" y="499016"/>
            <a:chExt cx="1329711" cy="766395"/>
          </a:xfrm>
        </p:grpSpPr>
        <p:sp>
          <p:nvSpPr>
            <p:cNvPr id="13" name="ホームベース 11">
              <a:hlinkClick r:id="rId3"/>
              <a:extLst>
                <a:ext uri="{FF2B5EF4-FFF2-40B4-BE49-F238E27FC236}">
                  <a16:creationId xmlns:a16="http://schemas.microsoft.com/office/drawing/2014/main" id="{E6599877-6E5D-4558-AE0A-85E9A6CE913B}"/>
                </a:ext>
              </a:extLst>
            </p:cNvPr>
            <p:cNvSpPr/>
            <p:nvPr/>
          </p:nvSpPr>
          <p:spPr bwMode="auto">
            <a:xfrm rot="1368439">
              <a:off x="647081" y="808211"/>
              <a:ext cx="1307918" cy="457200"/>
            </a:xfrm>
            <a:prstGeom prst="homePlate">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0000"/>
                  </a:solidFill>
                  <a:effectLst/>
                  <a:uLnTx/>
                  <a:uFillTx/>
                  <a:latin typeface="Arial" pitchFamily="34" charset="0"/>
                  <a:ea typeface="HG丸ｺﾞｼｯｸM-PRO" pitchFamily="50" charset="-128"/>
                </a:rPr>
                <a:t>　</a:t>
              </a:r>
              <a:r>
                <a:rPr kumimoji="0" lang="en-US" altLang="ja-JP" sz="1800" b="0" i="0" u="none" strike="noStrike" kern="0" cap="none" spc="0" normalizeH="0" baseline="0" noProof="0" dirty="0">
                  <a:ln>
                    <a:noFill/>
                  </a:ln>
                  <a:solidFill>
                    <a:srgbClr val="C00000"/>
                  </a:solidFill>
                  <a:effectLst/>
                  <a:uLnTx/>
                  <a:uFillTx/>
                  <a:latin typeface="Arial" pitchFamily="34" charset="0"/>
                  <a:ea typeface="HG丸ｺﾞｼｯｸM-PRO" pitchFamily="50" charset="-128"/>
                </a:rPr>
                <a:t>Check</a:t>
              </a:r>
              <a:r>
                <a:rPr kumimoji="0" lang="ja-JP" altLang="en-US" sz="1800" b="0" i="0" u="none" strike="noStrike" kern="0" cap="none" spc="0" normalizeH="0" baseline="0" noProof="0" dirty="0">
                  <a:ln>
                    <a:noFill/>
                  </a:ln>
                  <a:solidFill>
                    <a:srgbClr val="C00000"/>
                  </a:solidFill>
                  <a:effectLst/>
                  <a:uLnTx/>
                  <a:uFillTx/>
                  <a:latin typeface="Arial" pitchFamily="34" charset="0"/>
                  <a:ea typeface="HG丸ｺﾞｼｯｸM-PRO" pitchFamily="50" charset="-128"/>
                </a:rPr>
                <a:t>！</a:t>
              </a:r>
            </a:p>
          </p:txBody>
        </p:sp>
        <p:pic>
          <p:nvPicPr>
            <p:cNvPr id="14" name="図 13" descr="File:PICOL icon Globe.svg - Wikimedia Commons">
              <a:extLst>
                <a:ext uri="{FF2B5EF4-FFF2-40B4-BE49-F238E27FC236}">
                  <a16:creationId xmlns:a16="http://schemas.microsoft.com/office/drawing/2014/main" id="{4C414192-870D-41E7-9F8B-67E25465A3AB}"/>
                </a:ext>
              </a:extLst>
            </p:cNvPr>
            <p:cNvPicPr>
              <a:picLocks noChangeAspect="1"/>
            </p:cNvPicPr>
            <p:nvPr/>
          </p:nvPicPr>
          <p:blipFill>
            <a:blip r:embed="rId4" cstate="print">
              <a:duotone>
                <a:srgbClr val="00007D">
                  <a:shade val="45000"/>
                  <a:satMod val="135000"/>
                </a:srgbClr>
                <a:prstClr val="white"/>
              </a:duotone>
              <a:extLst>
                <a:ext uri="{28A0092B-C50C-407E-A947-70E740481C1C}">
                  <a14:useLocalDpi xmlns:a14="http://schemas.microsoft.com/office/drawing/2010/main" val="0"/>
                </a:ext>
              </a:extLst>
            </a:blip>
            <a:stretch>
              <a:fillRect/>
            </a:stretch>
          </p:blipFill>
          <p:spPr>
            <a:xfrm rot="1616881">
              <a:off x="625288" y="499016"/>
              <a:ext cx="394329" cy="394329"/>
            </a:xfrm>
            <a:prstGeom prst="rect">
              <a:avLst/>
            </a:prstGeom>
          </p:spPr>
        </p:pic>
      </p:grpSp>
    </p:spTree>
    <p:extLst>
      <p:ext uri="{BB962C8B-B14F-4D97-AF65-F5344CB8AC3E}">
        <p14:creationId xmlns:p14="http://schemas.microsoft.com/office/powerpoint/2010/main" val="1430629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B26AA7-9B3C-4FD8-BF67-B6B86D42D6D8}"/>
              </a:ext>
            </a:extLst>
          </p:cNvPr>
          <p:cNvSpPr>
            <a:spLocks noGrp="1"/>
          </p:cNvSpPr>
          <p:nvPr>
            <p:ph type="title"/>
          </p:nvPr>
        </p:nvSpPr>
        <p:spPr/>
        <p:txBody>
          <a:bodyPr/>
          <a:lstStyle/>
          <a:p>
            <a:r>
              <a:rPr lang="ja-JP" altLang="en-US" kern="0" dirty="0">
                <a:latin typeface="UD デジタル 教科書体 NK-B" panose="02020700000000000000" pitchFamily="18" charset="-128"/>
                <a:ea typeface="UD デジタル 教科書体 NK-B" panose="02020700000000000000" pitchFamily="18" charset="-128"/>
              </a:rPr>
              <a:t>「</a:t>
            </a:r>
            <a:r>
              <a:rPr lang="en-US" altLang="ja-JP" kern="0" dirty="0">
                <a:latin typeface="UD デジタル 教科書体 NK-B" panose="02020700000000000000" pitchFamily="18" charset="-128"/>
                <a:ea typeface="UD デジタル 教科書体 NK-B" panose="02020700000000000000" pitchFamily="18" charset="-128"/>
              </a:rPr>
              <a:t>GIGA</a:t>
            </a:r>
            <a:r>
              <a:rPr lang="ja-JP" altLang="en-US" kern="0" dirty="0">
                <a:latin typeface="UD デジタル 教科書体 NK-B" panose="02020700000000000000" pitchFamily="18" charset="-128"/>
                <a:ea typeface="UD デジタル 教科書体 NK-B" panose="02020700000000000000" pitchFamily="18" charset="-128"/>
              </a:rPr>
              <a:t>スクール構想」とは</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4" name="コンテンツ プレースホルダー 3">
            <a:extLst>
              <a:ext uri="{FF2B5EF4-FFF2-40B4-BE49-F238E27FC236}">
                <a16:creationId xmlns:a16="http://schemas.microsoft.com/office/drawing/2014/main" id="{279F5631-E8E0-494A-AE19-CE374DE632F4}"/>
              </a:ext>
            </a:extLst>
          </p:cNvPr>
          <p:cNvSpPr>
            <a:spLocks noGrp="1"/>
          </p:cNvSpPr>
          <p:nvPr>
            <p:ph idx="1"/>
          </p:nvPr>
        </p:nvSpPr>
        <p:spPr>
          <a:xfrm>
            <a:off x="838200" y="1312281"/>
            <a:ext cx="10515600" cy="598882"/>
          </a:xfrm>
          <a:prstGeom prst="rect">
            <a:avLst/>
          </a:prstGeom>
          <a:solidFill>
            <a:srgbClr val="FFFFCC"/>
          </a:solidFill>
        </p:spPr>
        <p:txBody>
          <a:bodyPr wrap="square">
            <a:spAutoFit/>
          </a:bodyPr>
          <a:lstStyle/>
          <a:p>
            <a:pPr marL="0" indent="0" fontAlgn="base">
              <a:spcBef>
                <a:spcPct val="0"/>
              </a:spcBef>
              <a:spcAft>
                <a:spcPct val="0"/>
              </a:spcAft>
              <a:buNone/>
            </a:pPr>
            <a:r>
              <a:rPr lang="ja-JP" altLang="en-US" sz="3600" dirty="0">
                <a:solidFill>
                  <a:srgbClr val="000000"/>
                </a:solidFill>
                <a:latin typeface="UD デジタル 教科書体 NK-R" panose="02020400000000000000" pitchFamily="18" charset="-128"/>
                <a:ea typeface="UD デジタル 教科書体 NK-R" panose="02020400000000000000" pitchFamily="18" charset="-128"/>
              </a:rPr>
              <a:t>①　児童生徒</a:t>
            </a:r>
            <a:r>
              <a:rPr lang="ja-JP" altLang="en-US" sz="3600" b="1" u="sng" dirty="0">
                <a:solidFill>
                  <a:srgbClr val="FF0000"/>
                </a:solidFill>
                <a:latin typeface="UD デジタル 教科書体 NK-R" panose="02020400000000000000" pitchFamily="18" charset="-128"/>
                <a:ea typeface="UD デジタル 教科書体 NK-R" panose="02020400000000000000" pitchFamily="18" charset="-128"/>
              </a:rPr>
              <a:t>１人１台端末の整備</a:t>
            </a:r>
            <a:endParaRPr lang="ja-JP" altLang="en-US" sz="360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5" name="四角形: 対角を丸める 4">
            <a:extLst>
              <a:ext uri="{FF2B5EF4-FFF2-40B4-BE49-F238E27FC236}">
                <a16:creationId xmlns:a16="http://schemas.microsoft.com/office/drawing/2014/main" id="{78B163C5-103D-4227-AC6C-6409439AEB6D}"/>
              </a:ext>
            </a:extLst>
          </p:cNvPr>
          <p:cNvSpPr/>
          <p:nvPr/>
        </p:nvSpPr>
        <p:spPr>
          <a:xfrm>
            <a:off x="1203158" y="1925970"/>
            <a:ext cx="2518610" cy="701731"/>
          </a:xfrm>
          <a:prstGeom prst="round2DiagRect">
            <a:avLst/>
          </a:prstGeom>
          <a:solidFill>
            <a:schemeClr val="accent5">
              <a:lumMod val="75000"/>
            </a:schemeClr>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3600" dirty="0">
                <a:latin typeface="UD デジタル 教科書体 NK-R" panose="02020400000000000000" pitchFamily="18" charset="-128"/>
                <a:ea typeface="UD デジタル 教科書体 NK-R" panose="02020400000000000000" pitchFamily="18" charset="-128"/>
              </a:rPr>
              <a:t>これまで</a:t>
            </a:r>
          </a:p>
        </p:txBody>
      </p:sp>
      <p:sp>
        <p:nvSpPr>
          <p:cNvPr id="6" name="テキスト ボックス 5">
            <a:extLst>
              <a:ext uri="{FF2B5EF4-FFF2-40B4-BE49-F238E27FC236}">
                <a16:creationId xmlns:a16="http://schemas.microsoft.com/office/drawing/2014/main" id="{452CFF0F-6D7F-4D39-A3EF-717AF8BFD730}"/>
              </a:ext>
            </a:extLst>
          </p:cNvPr>
          <p:cNvSpPr txBox="1"/>
          <p:nvPr/>
        </p:nvSpPr>
        <p:spPr>
          <a:xfrm>
            <a:off x="1066800" y="2668137"/>
            <a:ext cx="3785937" cy="1384995"/>
          </a:xfrm>
          <a:prstGeom prst="rect">
            <a:avLst/>
          </a:prstGeom>
          <a:noFill/>
        </p:spPr>
        <p:txBody>
          <a:bodyPr wrap="square" rtlCol="0">
            <a:spAutoFit/>
          </a:bodyPr>
          <a:lstStyle/>
          <a:p>
            <a:r>
              <a:rPr kumimoji="1" lang="ja-JP" altLang="en-US" sz="2800" dirty="0">
                <a:latin typeface="UD デジタル 教科書体 NK-R" panose="02020400000000000000" pitchFamily="18" charset="-128"/>
                <a:ea typeface="UD デジタル 教科書体 NK-R" panose="02020400000000000000" pitchFamily="18" charset="-128"/>
              </a:rPr>
              <a:t>パソコン室で１人</a:t>
            </a:r>
            <a:r>
              <a:rPr lang="ja-JP" altLang="en-US" sz="2800" dirty="0">
                <a:latin typeface="UD デジタル 教科書体 NK-R" panose="02020400000000000000" pitchFamily="18" charset="-128"/>
                <a:ea typeface="UD デジタル 教科書体 NK-R" panose="02020400000000000000" pitchFamily="18" charset="-128"/>
              </a:rPr>
              <a:t>１</a:t>
            </a:r>
            <a:r>
              <a:rPr kumimoji="1" lang="ja-JP" altLang="en-US" sz="2800" dirty="0">
                <a:latin typeface="UD デジタル 教科書体 NK-R" panose="02020400000000000000" pitchFamily="18" charset="-128"/>
                <a:ea typeface="UD デジタル 教科書体 NK-R" panose="02020400000000000000" pitchFamily="18" charset="-128"/>
              </a:rPr>
              <a:t>台</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ja-JP" altLang="en-US" sz="2800" dirty="0">
                <a:latin typeface="UD デジタル 教科書体 NK-R" panose="02020400000000000000" pitchFamily="18" charset="-128"/>
                <a:ea typeface="UD デジタル 教科書体 NK-R" panose="02020400000000000000" pitchFamily="18" charset="-128"/>
              </a:rPr>
              <a:t>グループに</a:t>
            </a:r>
            <a:r>
              <a:rPr lang="ja-JP" altLang="en-US" sz="2800" dirty="0">
                <a:latin typeface="UD デジタル 教科書体 NK-R" panose="02020400000000000000" pitchFamily="18" charset="-128"/>
                <a:ea typeface="UD デジタル 教科書体 NK-R" panose="02020400000000000000" pitchFamily="18" charset="-128"/>
              </a:rPr>
              <a:t>１</a:t>
            </a:r>
            <a:r>
              <a:rPr kumimoji="1" lang="ja-JP" altLang="en-US" sz="2800" dirty="0">
                <a:latin typeface="UD デジタル 教科書体 NK-R" panose="02020400000000000000" pitchFamily="18" charset="-128"/>
                <a:ea typeface="UD デジタル 教科書体 NK-R" panose="02020400000000000000" pitchFamily="18" charset="-128"/>
              </a:rPr>
              <a:t>台</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１</a:t>
            </a:r>
            <a:r>
              <a:rPr kumimoji="1"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台のパソコンを共用</a:t>
            </a:r>
          </a:p>
        </p:txBody>
      </p:sp>
      <p:sp>
        <p:nvSpPr>
          <p:cNvPr id="7" name="四角形: 対角を丸める 6">
            <a:extLst>
              <a:ext uri="{FF2B5EF4-FFF2-40B4-BE49-F238E27FC236}">
                <a16:creationId xmlns:a16="http://schemas.microsoft.com/office/drawing/2014/main" id="{A266F4A6-78C4-4A4A-BE43-738120B896CB}"/>
              </a:ext>
            </a:extLst>
          </p:cNvPr>
          <p:cNvSpPr/>
          <p:nvPr/>
        </p:nvSpPr>
        <p:spPr>
          <a:xfrm>
            <a:off x="7997666" y="1903212"/>
            <a:ext cx="2518610" cy="701731"/>
          </a:xfrm>
          <a:prstGeom prst="round2DiagRect">
            <a:avLst/>
          </a:prstGeom>
          <a:solidFill>
            <a:schemeClr val="accent5"/>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3600" dirty="0">
                <a:latin typeface="UD デジタル 教科書体 NK-R" panose="02020400000000000000" pitchFamily="18" charset="-128"/>
                <a:ea typeface="UD デジタル 教科書体 NK-R" panose="02020400000000000000" pitchFamily="18" charset="-128"/>
              </a:rPr>
              <a:t>現在</a:t>
            </a:r>
          </a:p>
        </p:txBody>
      </p:sp>
      <p:sp>
        <p:nvSpPr>
          <p:cNvPr id="8" name="テキスト ボックス 7">
            <a:extLst>
              <a:ext uri="{FF2B5EF4-FFF2-40B4-BE49-F238E27FC236}">
                <a16:creationId xmlns:a16="http://schemas.microsoft.com/office/drawing/2014/main" id="{3D9E9A77-6D4C-4A1F-80C8-95CD2FCF22F7}"/>
              </a:ext>
            </a:extLst>
          </p:cNvPr>
          <p:cNvSpPr txBox="1"/>
          <p:nvPr/>
        </p:nvSpPr>
        <p:spPr>
          <a:xfrm>
            <a:off x="8004127" y="2664547"/>
            <a:ext cx="3785937" cy="1384995"/>
          </a:xfrm>
          <a:prstGeom prst="rect">
            <a:avLst/>
          </a:prstGeom>
          <a:noFill/>
        </p:spPr>
        <p:txBody>
          <a:bodyPr wrap="square" rtlCol="0">
            <a:spAutoFit/>
          </a:bodyPr>
          <a:lstStyle/>
          <a:p>
            <a:r>
              <a:rPr lang="ja-JP" altLang="en-US" sz="2800" dirty="0">
                <a:latin typeface="UD デジタル 教科書体 NK-R" panose="02020400000000000000" pitchFamily="18" charset="-128"/>
                <a:ea typeface="UD デジタル 教科書体 NK-R" panose="02020400000000000000" pitchFamily="18" charset="-128"/>
              </a:rPr>
              <a:t>常に</a:t>
            </a:r>
            <a:r>
              <a:rPr lang="en-US" altLang="ja-JP" sz="2800" dirty="0">
                <a:latin typeface="UD デジタル 教科書体 NK-R" panose="02020400000000000000" pitchFamily="18" charset="-128"/>
                <a:ea typeface="UD デジタル 教科書体 NK-R" panose="02020400000000000000" pitchFamily="18" charset="-128"/>
              </a:rPr>
              <a:t>1</a:t>
            </a:r>
            <a:r>
              <a:rPr lang="ja-JP" altLang="en-US" sz="2800" dirty="0">
                <a:latin typeface="UD デジタル 教科書体 NK-R" panose="02020400000000000000" pitchFamily="18" charset="-128"/>
                <a:ea typeface="UD デジタル 教科書体 NK-R" panose="02020400000000000000" pitchFamily="18" charset="-128"/>
              </a:rPr>
              <a:t>人に１台</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１人１台のタブレットと</a:t>
            </a:r>
            <a:endParaRPr kumimoji="1" lang="en-US" altLang="ja-JP" sz="2800" dirty="0">
              <a:highlight>
                <a:srgbClr val="FFFF00"/>
              </a:highlight>
              <a:latin typeface="UD デジタル 教科書体 NK-R" panose="02020400000000000000" pitchFamily="18" charset="-128"/>
              <a:ea typeface="UD デジタル 教科書体 NK-R" panose="02020400000000000000" pitchFamily="18" charset="-128"/>
            </a:endParaRPr>
          </a:p>
          <a:p>
            <a:r>
              <a:rPr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１人１アカウント</a:t>
            </a:r>
            <a:endParaRPr kumimoji="1" lang="ja-JP" altLang="en-US" sz="2800" dirty="0">
              <a:highlight>
                <a:srgbClr val="FFFF00"/>
              </a:highlight>
              <a:latin typeface="UD デジタル 教科書体 NK-R" panose="02020400000000000000" pitchFamily="18" charset="-128"/>
              <a:ea typeface="UD デジタル 教科書体 NK-R" panose="02020400000000000000" pitchFamily="18" charset="-128"/>
            </a:endParaRPr>
          </a:p>
        </p:txBody>
      </p:sp>
      <p:pic>
        <p:nvPicPr>
          <p:cNvPr id="9" name="図 8">
            <a:extLst>
              <a:ext uri="{FF2B5EF4-FFF2-40B4-BE49-F238E27FC236}">
                <a16:creationId xmlns:a16="http://schemas.microsoft.com/office/drawing/2014/main" id="{5CFAD237-72DC-40CB-894A-5B53D0D08097}"/>
              </a:ext>
            </a:extLst>
          </p:cNvPr>
          <p:cNvPicPr>
            <a:picLocks noChangeAspect="1"/>
          </p:cNvPicPr>
          <p:nvPr/>
        </p:nvPicPr>
        <p:blipFill>
          <a:blip r:embed="rId3"/>
          <a:stretch>
            <a:fillRect/>
          </a:stretch>
        </p:blipFill>
        <p:spPr>
          <a:xfrm>
            <a:off x="1120943" y="4039921"/>
            <a:ext cx="3346342" cy="2546483"/>
          </a:xfrm>
          <a:prstGeom prst="rect">
            <a:avLst/>
          </a:prstGeom>
        </p:spPr>
      </p:pic>
      <p:pic>
        <p:nvPicPr>
          <p:cNvPr id="10" name="図 9">
            <a:extLst>
              <a:ext uri="{FF2B5EF4-FFF2-40B4-BE49-F238E27FC236}">
                <a16:creationId xmlns:a16="http://schemas.microsoft.com/office/drawing/2014/main" id="{4FBFBCA8-6AA6-4DB3-A509-E6DDD2B486C9}"/>
              </a:ext>
            </a:extLst>
          </p:cNvPr>
          <p:cNvPicPr>
            <a:picLocks noChangeAspect="1"/>
          </p:cNvPicPr>
          <p:nvPr/>
        </p:nvPicPr>
        <p:blipFill>
          <a:blip r:embed="rId4"/>
          <a:stretch>
            <a:fillRect/>
          </a:stretch>
        </p:blipFill>
        <p:spPr>
          <a:xfrm>
            <a:off x="6470778" y="4082584"/>
            <a:ext cx="3122638" cy="2447474"/>
          </a:xfrm>
          <a:prstGeom prst="rect">
            <a:avLst/>
          </a:prstGeom>
        </p:spPr>
      </p:pic>
      <p:sp>
        <p:nvSpPr>
          <p:cNvPr id="11" name="矢印: 右 10">
            <a:extLst>
              <a:ext uri="{FF2B5EF4-FFF2-40B4-BE49-F238E27FC236}">
                <a16:creationId xmlns:a16="http://schemas.microsoft.com/office/drawing/2014/main" id="{AE8B405A-04C1-417B-AC2A-058CB29145E2}"/>
              </a:ext>
            </a:extLst>
          </p:cNvPr>
          <p:cNvSpPr/>
          <p:nvPr/>
        </p:nvSpPr>
        <p:spPr>
          <a:xfrm>
            <a:off x="5579542" y="4039921"/>
            <a:ext cx="866273" cy="1187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思考の吹き出し: 雲形 11">
            <a:extLst>
              <a:ext uri="{FF2B5EF4-FFF2-40B4-BE49-F238E27FC236}">
                <a16:creationId xmlns:a16="http://schemas.microsoft.com/office/drawing/2014/main" id="{07149135-1C77-4032-A45C-9FAFE75CB184}"/>
              </a:ext>
            </a:extLst>
          </p:cNvPr>
          <p:cNvSpPr/>
          <p:nvPr/>
        </p:nvSpPr>
        <p:spPr>
          <a:xfrm>
            <a:off x="9256971" y="3992065"/>
            <a:ext cx="2096829" cy="1553653"/>
          </a:xfrm>
          <a:prstGeom prst="cloudCallout">
            <a:avLst>
              <a:gd name="adj1" fmla="val -60918"/>
              <a:gd name="adj2" fmla="val 334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　</a:t>
            </a:r>
            <a:r>
              <a:rPr lang="ja-JP" altLang="en-US" dirty="0">
                <a:latin typeface="UD デジタル 教科書体 NK-R" panose="02020400000000000000" pitchFamily="18" charset="-128"/>
                <a:ea typeface="UD デジタル 教科書体 NK-R" panose="02020400000000000000" pitchFamily="18" charset="-128"/>
              </a:rPr>
              <a:t>いつでも、どこでも</a:t>
            </a:r>
            <a:endParaRPr lang="en-US" altLang="ja-JP" dirty="0">
              <a:latin typeface="UD デジタル 教科書体 NK-R" panose="02020400000000000000" pitchFamily="18" charset="-128"/>
              <a:ea typeface="UD デジタル 教科書体 NK-R" panose="02020400000000000000" pitchFamily="18" charset="-128"/>
            </a:endParaRPr>
          </a:p>
          <a:p>
            <a:pPr algn="ctr"/>
            <a:r>
              <a:rPr lang="ja-JP" altLang="en-US" dirty="0">
                <a:latin typeface="UD デジタル 教科書体 NK-R" panose="02020400000000000000" pitchFamily="18" charset="-128"/>
                <a:ea typeface="UD デジタル 教科書体 NK-R" panose="02020400000000000000" pitchFamily="18" charset="-128"/>
              </a:rPr>
              <a:t>使えるので便利</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13" name="思考の吹き出し: 雲形 12">
            <a:extLst>
              <a:ext uri="{FF2B5EF4-FFF2-40B4-BE49-F238E27FC236}">
                <a16:creationId xmlns:a16="http://schemas.microsoft.com/office/drawing/2014/main" id="{157E0F7E-0F26-4B78-B5DD-DE69DDFCC587}"/>
              </a:ext>
            </a:extLst>
          </p:cNvPr>
          <p:cNvSpPr/>
          <p:nvPr/>
        </p:nvSpPr>
        <p:spPr>
          <a:xfrm>
            <a:off x="4467285" y="2128465"/>
            <a:ext cx="3346342" cy="1657717"/>
          </a:xfrm>
          <a:prstGeom prst="cloudCallout">
            <a:avLst>
              <a:gd name="adj1" fmla="val 24506"/>
              <a:gd name="adj2" fmla="val 10421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UD デジタル 教科書体 NK-R" panose="02020400000000000000" pitchFamily="18" charset="-128"/>
                <a:ea typeface="UD デジタル 教科書体 NK-R" panose="02020400000000000000" pitchFamily="18" charset="-128"/>
              </a:rPr>
              <a:t>教科書、ノート、タブレットの３点セットはこれから必須だね</a:t>
            </a:r>
          </a:p>
        </p:txBody>
      </p:sp>
    </p:spTree>
    <p:extLst>
      <p:ext uri="{BB962C8B-B14F-4D97-AF65-F5344CB8AC3E}">
        <p14:creationId xmlns:p14="http://schemas.microsoft.com/office/powerpoint/2010/main" val="3947128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B26AA7-9B3C-4FD8-BF67-B6B86D42D6D8}"/>
              </a:ext>
            </a:extLst>
          </p:cNvPr>
          <p:cNvSpPr>
            <a:spLocks noGrp="1"/>
          </p:cNvSpPr>
          <p:nvPr>
            <p:ph type="title"/>
          </p:nvPr>
        </p:nvSpPr>
        <p:spPr/>
        <p:txBody>
          <a:bodyPr/>
          <a:lstStyle/>
          <a:p>
            <a:r>
              <a:rPr lang="ja-JP" altLang="en-US" kern="0" dirty="0">
                <a:latin typeface="UD デジタル 教科書体 NK-B" panose="02020700000000000000" pitchFamily="18" charset="-128"/>
                <a:ea typeface="UD デジタル 教科書体 NK-B" panose="02020700000000000000" pitchFamily="18" charset="-128"/>
              </a:rPr>
              <a:t>「</a:t>
            </a:r>
            <a:r>
              <a:rPr lang="en-US" altLang="ja-JP" kern="0" dirty="0">
                <a:latin typeface="UD デジタル 教科書体 NK-B" panose="02020700000000000000" pitchFamily="18" charset="-128"/>
                <a:ea typeface="UD デジタル 教科書体 NK-B" panose="02020700000000000000" pitchFamily="18" charset="-128"/>
              </a:rPr>
              <a:t>GIGA</a:t>
            </a:r>
            <a:r>
              <a:rPr lang="ja-JP" altLang="en-US" kern="0" dirty="0">
                <a:latin typeface="UD デジタル 教科書体 NK-B" panose="02020700000000000000" pitchFamily="18" charset="-128"/>
                <a:ea typeface="UD デジタル 教科書体 NK-B" panose="02020700000000000000" pitchFamily="18" charset="-128"/>
              </a:rPr>
              <a:t>スクール構想」とは</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4" name="コンテンツ プレースホルダー 3">
            <a:extLst>
              <a:ext uri="{FF2B5EF4-FFF2-40B4-BE49-F238E27FC236}">
                <a16:creationId xmlns:a16="http://schemas.microsoft.com/office/drawing/2014/main" id="{279F5631-E8E0-494A-AE19-CE374DE632F4}"/>
              </a:ext>
            </a:extLst>
          </p:cNvPr>
          <p:cNvSpPr>
            <a:spLocks noGrp="1"/>
          </p:cNvSpPr>
          <p:nvPr>
            <p:ph idx="1"/>
          </p:nvPr>
        </p:nvSpPr>
        <p:spPr>
          <a:xfrm>
            <a:off x="838200" y="1312281"/>
            <a:ext cx="10515600" cy="598882"/>
          </a:xfrm>
          <a:prstGeom prst="rect">
            <a:avLst/>
          </a:prstGeom>
          <a:solidFill>
            <a:srgbClr val="FFFFCC"/>
          </a:solidFill>
        </p:spPr>
        <p:txBody>
          <a:bodyPr wrap="square">
            <a:spAutoFit/>
          </a:bodyPr>
          <a:lstStyle/>
          <a:p>
            <a:pPr marL="0" indent="0" fontAlgn="base">
              <a:spcBef>
                <a:spcPct val="0"/>
              </a:spcBef>
              <a:spcAft>
                <a:spcPct val="0"/>
              </a:spcAft>
              <a:buNone/>
            </a:pPr>
            <a:r>
              <a:rPr lang="ja-JP" altLang="en-US" sz="3600" b="1" u="sng" dirty="0">
                <a:latin typeface="UD デジタル 教科書体 NK-R" panose="02020400000000000000" pitchFamily="18" charset="-128"/>
                <a:ea typeface="UD デジタル 教科書体 NK-R" panose="02020400000000000000" pitchFamily="18" charset="-128"/>
              </a:rPr>
              <a:t>②　</a:t>
            </a:r>
            <a:r>
              <a:rPr lang="ja-JP" altLang="en-US" sz="3600" b="1" u="sng" dirty="0">
                <a:solidFill>
                  <a:srgbClr val="FF0000"/>
                </a:solidFill>
                <a:latin typeface="UD デジタル 教科書体 NK-R" panose="02020400000000000000" pitchFamily="18" charset="-128"/>
                <a:ea typeface="UD デジタル 教科書体 NK-R" panose="02020400000000000000" pitchFamily="18" charset="-128"/>
              </a:rPr>
              <a:t>高速大容量</a:t>
            </a:r>
            <a:r>
              <a:rPr lang="ja-JP" altLang="en-US" sz="3600" b="1" u="sng" dirty="0">
                <a:latin typeface="UD デジタル 教科書体 NK-R" panose="02020400000000000000" pitchFamily="18" charset="-128"/>
                <a:ea typeface="UD デジタル 教科書体 NK-R" panose="02020400000000000000" pitchFamily="18" charset="-128"/>
              </a:rPr>
              <a:t>の通信ネットワークの整備</a:t>
            </a:r>
            <a:endParaRPr lang="ja-JP" altLang="en-US" sz="3600" dirty="0">
              <a:latin typeface="UD デジタル 教科書体 NK-R" panose="02020400000000000000" pitchFamily="18" charset="-128"/>
              <a:ea typeface="UD デジタル 教科書体 NK-R" panose="02020400000000000000" pitchFamily="18" charset="-128"/>
            </a:endParaRPr>
          </a:p>
        </p:txBody>
      </p:sp>
      <p:sp>
        <p:nvSpPr>
          <p:cNvPr id="5" name="四角形: 対角を丸める 4">
            <a:extLst>
              <a:ext uri="{FF2B5EF4-FFF2-40B4-BE49-F238E27FC236}">
                <a16:creationId xmlns:a16="http://schemas.microsoft.com/office/drawing/2014/main" id="{78B163C5-103D-4227-AC6C-6409439AEB6D}"/>
              </a:ext>
            </a:extLst>
          </p:cNvPr>
          <p:cNvSpPr/>
          <p:nvPr/>
        </p:nvSpPr>
        <p:spPr>
          <a:xfrm>
            <a:off x="1456181" y="2115445"/>
            <a:ext cx="2518610" cy="701731"/>
          </a:xfrm>
          <a:prstGeom prst="round2DiagRect">
            <a:avLst/>
          </a:prstGeom>
          <a:solidFill>
            <a:schemeClr val="accent5">
              <a:lumMod val="75000"/>
            </a:schemeClr>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3600" dirty="0">
                <a:latin typeface="UD デジタル 教科書体 NK-R" panose="02020400000000000000" pitchFamily="18" charset="-128"/>
                <a:ea typeface="UD デジタル 教科書体 NK-R" panose="02020400000000000000" pitchFamily="18" charset="-128"/>
              </a:rPr>
              <a:t>これまで</a:t>
            </a:r>
          </a:p>
        </p:txBody>
      </p:sp>
      <p:sp>
        <p:nvSpPr>
          <p:cNvPr id="6" name="テキスト ボックス 5">
            <a:extLst>
              <a:ext uri="{FF2B5EF4-FFF2-40B4-BE49-F238E27FC236}">
                <a16:creationId xmlns:a16="http://schemas.microsoft.com/office/drawing/2014/main" id="{452CFF0F-6D7F-4D39-A3EF-717AF8BFD730}"/>
              </a:ext>
            </a:extLst>
          </p:cNvPr>
          <p:cNvSpPr txBox="1"/>
          <p:nvPr/>
        </p:nvSpPr>
        <p:spPr>
          <a:xfrm>
            <a:off x="1456181" y="2935473"/>
            <a:ext cx="3785937" cy="954107"/>
          </a:xfrm>
          <a:prstGeom prst="rect">
            <a:avLst/>
          </a:prstGeom>
          <a:noFill/>
        </p:spPr>
        <p:txBody>
          <a:bodyPr wrap="square" rtlCol="0">
            <a:spAutoFit/>
          </a:bodyPr>
          <a:lstStyle/>
          <a:p>
            <a:r>
              <a:rPr lang="ja-JP" altLang="en-US" sz="2800" dirty="0">
                <a:latin typeface="UD デジタル 教科書体 NK-R" panose="02020400000000000000" pitchFamily="18" charset="-128"/>
                <a:ea typeface="UD デジタル 教科書体 NK-R" panose="02020400000000000000" pitchFamily="18" charset="-128"/>
              </a:rPr>
              <a:t>動画が止まる</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読み込みが遅い</a:t>
            </a:r>
          </a:p>
        </p:txBody>
      </p:sp>
      <p:sp>
        <p:nvSpPr>
          <p:cNvPr id="7" name="四角形: 対角を丸める 6">
            <a:extLst>
              <a:ext uri="{FF2B5EF4-FFF2-40B4-BE49-F238E27FC236}">
                <a16:creationId xmlns:a16="http://schemas.microsoft.com/office/drawing/2014/main" id="{A266F4A6-78C4-4A4A-BE43-738120B896CB}"/>
              </a:ext>
            </a:extLst>
          </p:cNvPr>
          <p:cNvSpPr/>
          <p:nvPr/>
        </p:nvSpPr>
        <p:spPr>
          <a:xfrm>
            <a:off x="8213558" y="2068477"/>
            <a:ext cx="2518610" cy="701731"/>
          </a:xfrm>
          <a:prstGeom prst="round2DiagRect">
            <a:avLst/>
          </a:prstGeom>
          <a:solidFill>
            <a:schemeClr val="accent5"/>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3600" dirty="0">
                <a:latin typeface="UD デジタル 教科書体 NK-R" panose="02020400000000000000" pitchFamily="18" charset="-128"/>
                <a:ea typeface="UD デジタル 教科書体 NK-R" panose="02020400000000000000" pitchFamily="18" charset="-128"/>
              </a:rPr>
              <a:t>現在</a:t>
            </a:r>
          </a:p>
        </p:txBody>
      </p:sp>
      <p:sp>
        <p:nvSpPr>
          <p:cNvPr id="8" name="テキスト ボックス 7">
            <a:extLst>
              <a:ext uri="{FF2B5EF4-FFF2-40B4-BE49-F238E27FC236}">
                <a16:creationId xmlns:a16="http://schemas.microsoft.com/office/drawing/2014/main" id="{3D9E9A77-6D4C-4A1F-80C8-95CD2FCF22F7}"/>
              </a:ext>
            </a:extLst>
          </p:cNvPr>
          <p:cNvSpPr txBox="1"/>
          <p:nvPr/>
        </p:nvSpPr>
        <p:spPr>
          <a:xfrm>
            <a:off x="8146551" y="2935474"/>
            <a:ext cx="3785937" cy="954107"/>
          </a:xfrm>
          <a:prstGeom prst="rect">
            <a:avLst/>
          </a:prstGeom>
          <a:noFill/>
        </p:spPr>
        <p:txBody>
          <a:bodyPr wrap="square" rtlCol="0">
            <a:spAutoFit/>
          </a:bodyPr>
          <a:lstStyle/>
          <a:p>
            <a:r>
              <a:rPr kumimoji="1" lang="ja-JP" altLang="en-US" sz="2800" dirty="0">
                <a:latin typeface="UD デジタル 教科書体 NK-R" panose="02020400000000000000" pitchFamily="18" charset="-128"/>
                <a:ea typeface="UD デジタル 教科書体 NK-R" panose="02020400000000000000" pitchFamily="18" charset="-128"/>
              </a:rPr>
              <a:t>１人１台環境でも</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快適に利用</a:t>
            </a:r>
            <a:endParaRPr kumimoji="1" lang="en-US" altLang="ja-JP" sz="2800" dirty="0">
              <a:highlight>
                <a:srgbClr val="FFFF00"/>
              </a:highlight>
              <a:latin typeface="UD デジタル 教科書体 NK-R" panose="02020400000000000000" pitchFamily="18" charset="-128"/>
              <a:ea typeface="UD デジタル 教科書体 NK-R" panose="02020400000000000000" pitchFamily="18" charset="-128"/>
            </a:endParaRPr>
          </a:p>
        </p:txBody>
      </p:sp>
      <p:sp>
        <p:nvSpPr>
          <p:cNvPr id="11" name="矢印: 右 10">
            <a:extLst>
              <a:ext uri="{FF2B5EF4-FFF2-40B4-BE49-F238E27FC236}">
                <a16:creationId xmlns:a16="http://schemas.microsoft.com/office/drawing/2014/main" id="{AE8B405A-04C1-417B-AC2A-058CB29145E2}"/>
              </a:ext>
            </a:extLst>
          </p:cNvPr>
          <p:cNvSpPr/>
          <p:nvPr/>
        </p:nvSpPr>
        <p:spPr>
          <a:xfrm>
            <a:off x="5647383" y="4358603"/>
            <a:ext cx="866273" cy="1187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34508A0B-60AA-4DDD-8F7A-9579C76B2F4E}"/>
              </a:ext>
            </a:extLst>
          </p:cNvPr>
          <p:cNvPicPr>
            <a:picLocks noChangeAspect="1"/>
          </p:cNvPicPr>
          <p:nvPr/>
        </p:nvPicPr>
        <p:blipFill>
          <a:blip r:embed="rId3"/>
          <a:stretch>
            <a:fillRect/>
          </a:stretch>
        </p:blipFill>
        <p:spPr>
          <a:xfrm>
            <a:off x="1753122" y="3797523"/>
            <a:ext cx="2564209" cy="2564209"/>
          </a:xfrm>
          <a:prstGeom prst="rect">
            <a:avLst/>
          </a:prstGeom>
        </p:spPr>
      </p:pic>
      <p:pic>
        <p:nvPicPr>
          <p:cNvPr id="12" name="図 11" descr="C:\Users\shidousyuji11\Desktop\tablet_girl.png">
            <a:extLst>
              <a:ext uri="{FF2B5EF4-FFF2-40B4-BE49-F238E27FC236}">
                <a16:creationId xmlns:a16="http://schemas.microsoft.com/office/drawing/2014/main" id="{87AED826-8BDF-46C6-85A7-F852EEF526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874670" y="3905849"/>
            <a:ext cx="2394284" cy="2157580"/>
          </a:xfrm>
          <a:prstGeom prst="rect">
            <a:avLst/>
          </a:prstGeom>
          <a:noFill/>
          <a:ln>
            <a:noFill/>
          </a:ln>
        </p:spPr>
      </p:pic>
      <p:sp>
        <p:nvSpPr>
          <p:cNvPr id="13" name="思考の吹き出し: 雲形 12">
            <a:extLst>
              <a:ext uri="{FF2B5EF4-FFF2-40B4-BE49-F238E27FC236}">
                <a16:creationId xmlns:a16="http://schemas.microsoft.com/office/drawing/2014/main" id="{7852916F-CF72-4553-B4D2-C89BFCAA32B5}"/>
              </a:ext>
            </a:extLst>
          </p:cNvPr>
          <p:cNvSpPr/>
          <p:nvPr/>
        </p:nvSpPr>
        <p:spPr>
          <a:xfrm>
            <a:off x="4045450" y="2021509"/>
            <a:ext cx="3829220" cy="2564209"/>
          </a:xfrm>
          <a:prstGeom prst="cloudCallout">
            <a:avLst>
              <a:gd name="adj1" fmla="val 67183"/>
              <a:gd name="adj2" fmla="val 76149"/>
            </a:avLst>
          </a:prstGeom>
        </p:spPr>
        <p:style>
          <a:lnRef idx="2">
            <a:schemeClr val="accent6"/>
          </a:lnRef>
          <a:fillRef idx="1">
            <a:schemeClr val="lt1"/>
          </a:fillRef>
          <a:effectRef idx="0">
            <a:schemeClr val="accent6"/>
          </a:effectRef>
          <a:fontRef idx="minor">
            <a:schemeClr val="dk1"/>
          </a:fontRef>
        </p:style>
        <p:txBody>
          <a:bodyPr lIns="36000" rIns="36000" rtlCol="0" anchor="ctr">
            <a:normAutofit fontScale="85000" lnSpcReduction="10000"/>
          </a:bodyPr>
          <a:lstStyle/>
          <a:p>
            <a:pPr algn="ctr"/>
            <a:r>
              <a:rPr lang="ja-JP" altLang="en-US" dirty="0"/>
              <a:t>　</a:t>
            </a:r>
            <a:r>
              <a:rPr lang="ja-JP" altLang="en-US" sz="2800" dirty="0">
                <a:latin typeface="UD デジタル 教科書体 NK-R" panose="02020400000000000000" pitchFamily="18" charset="-128"/>
                <a:ea typeface="UD デジタル 教科書体 NK-R" panose="02020400000000000000" pitchFamily="18" charset="-128"/>
              </a:rPr>
              <a:t>各教室に</a:t>
            </a:r>
            <a:endParaRPr lang="en-US" altLang="ja-JP" sz="2800" dirty="0">
              <a:latin typeface="UD デジタル 教科書体 NK-R" panose="02020400000000000000" pitchFamily="18" charset="-128"/>
              <a:ea typeface="UD デジタル 教科書体 NK-R" panose="02020400000000000000" pitchFamily="18" charset="-128"/>
            </a:endParaRPr>
          </a:p>
          <a:p>
            <a:pPr algn="ctr"/>
            <a:r>
              <a:rPr kumimoji="1" lang="en-US" altLang="ja-JP" sz="2800" dirty="0">
                <a:latin typeface="UD デジタル 教科書体 NK-R" panose="02020400000000000000" pitchFamily="18" charset="-128"/>
                <a:ea typeface="UD デジタル 教科書体 NK-R" panose="02020400000000000000" pitchFamily="18" charset="-128"/>
              </a:rPr>
              <a:t>Wi-Fi</a:t>
            </a:r>
            <a:r>
              <a:rPr kumimoji="1" lang="ja-JP" altLang="en-US" sz="2800" dirty="0">
                <a:latin typeface="UD デジタル 教科書体 NK-R" panose="02020400000000000000" pitchFamily="18" charset="-128"/>
                <a:ea typeface="UD デジタル 教科書体 NK-R" panose="02020400000000000000" pitchFamily="18" charset="-128"/>
              </a:rPr>
              <a:t>が設置されているのでどこでもサクサク動くわ</a:t>
            </a:r>
          </a:p>
        </p:txBody>
      </p:sp>
    </p:spTree>
    <p:extLst>
      <p:ext uri="{BB962C8B-B14F-4D97-AF65-F5344CB8AC3E}">
        <p14:creationId xmlns:p14="http://schemas.microsoft.com/office/powerpoint/2010/main" val="2535457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52FFAC-0729-4D7E-8C5B-7234B9F3BC26}"/>
              </a:ext>
            </a:extLst>
          </p:cNvPr>
          <p:cNvSpPr>
            <a:spLocks noGrp="1"/>
          </p:cNvSpPr>
          <p:nvPr>
            <p:ph type="title"/>
          </p:nvPr>
        </p:nvSpPr>
        <p:spPr>
          <a:xfrm>
            <a:off x="838200" y="-148877"/>
            <a:ext cx="10515600" cy="1325563"/>
          </a:xfrm>
        </p:spPr>
        <p:txBody>
          <a:bodyPr>
            <a:noAutofit/>
          </a:bodyPr>
          <a:lstStyle/>
          <a:p>
            <a:r>
              <a:rPr lang="ja-JP" altLang="en-US" sz="3200" dirty="0">
                <a:latin typeface="UD デジタル 教科書体 NK-B" panose="02020700000000000000" pitchFamily="18" charset="-128"/>
                <a:ea typeface="UD デジタル 教科書体 NK-B" panose="02020700000000000000" pitchFamily="18" charset="-128"/>
              </a:rPr>
              <a:t>　</a:t>
            </a:r>
            <a:r>
              <a:rPr lang="ja-JP" altLang="ja-JP" dirty="0">
                <a:latin typeface="UD デジタル 教科書体 NK-B" panose="02020700000000000000" pitchFamily="18" charset="-128"/>
                <a:ea typeface="UD デジタル 教科書体 NK-B" panose="02020700000000000000" pitchFamily="18" charset="-128"/>
              </a:rPr>
              <a:t>鹿屋市ＧＩＧＡスクール構想の実現イメージ</a:t>
            </a:r>
            <a:endParaRPr lang="ja-JP" altLang="en-US" sz="3200"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543BB186-C3D6-4231-9BEA-4235B20F33F0}"/>
              </a:ext>
            </a:extLst>
          </p:cNvPr>
          <p:cNvSpPr>
            <a:spLocks noGrp="1"/>
          </p:cNvSpPr>
          <p:nvPr>
            <p:ph idx="1"/>
          </p:nvPr>
        </p:nvSpPr>
        <p:spPr>
          <a:xfrm>
            <a:off x="343677" y="3727576"/>
            <a:ext cx="11442440" cy="3292475"/>
          </a:xfrm>
        </p:spPr>
        <p:txBody>
          <a:bodyPr>
            <a:normAutofit/>
          </a:bodyPr>
          <a:lstStyle/>
          <a:p>
            <a:pPr marL="0" indent="0">
              <a:buNone/>
            </a:pPr>
            <a:endParaRPr lang="en-US" altLang="ja-JP" dirty="0"/>
          </a:p>
          <a:p>
            <a:pPr marL="0" indent="0">
              <a:buNone/>
            </a:pPr>
            <a:endParaRPr lang="ja-JP" altLang="ja-JP" dirty="0"/>
          </a:p>
          <a:p>
            <a:pPr marL="0" indent="0">
              <a:buNone/>
            </a:pPr>
            <a:r>
              <a:rPr lang="ja-JP" altLang="en-US" dirty="0">
                <a:latin typeface="UD デジタル 教科書体 NK-B" panose="02020700000000000000" pitchFamily="18" charset="-128"/>
                <a:ea typeface="UD デジタル 教科書体 NK-B" panose="02020700000000000000" pitchFamily="18" charset="-128"/>
              </a:rPr>
              <a:t>　・</a:t>
            </a:r>
            <a:r>
              <a:rPr lang="ja-JP" altLang="ja-JP" dirty="0">
                <a:latin typeface="UD デジタル 教科書体 NK-B" panose="02020700000000000000" pitchFamily="18" charset="-128"/>
                <a:ea typeface="UD デジタル 教科書体 NK-B" panose="02020700000000000000" pitchFamily="18" charset="-128"/>
              </a:rPr>
              <a:t>導入の準備　　・活用・研究・情報の蓄積と共有 </a:t>
            </a:r>
            <a:r>
              <a:rPr lang="ja-JP" altLang="en-US" dirty="0">
                <a:latin typeface="UD デジタル 教科書体 NK-B" panose="02020700000000000000" pitchFamily="18" charset="-128"/>
                <a:ea typeface="UD デジタル 教科書体 NK-B" panose="02020700000000000000" pitchFamily="18" charset="-128"/>
              </a:rPr>
              <a:t>　　</a:t>
            </a:r>
            <a:r>
              <a:rPr lang="ja-JP" altLang="ja-JP" dirty="0">
                <a:latin typeface="UD デジタル 教科書体 NK-B" panose="02020700000000000000" pitchFamily="18" charset="-128"/>
                <a:ea typeface="UD デジタル 教科書体 NK-B" panose="02020700000000000000" pitchFamily="18" charset="-128"/>
              </a:rPr>
              <a:t>・実践の充実と定着</a:t>
            </a:r>
          </a:p>
          <a:p>
            <a:pPr marL="0" indent="0">
              <a:buNone/>
            </a:pPr>
            <a:r>
              <a:rPr lang="en-US" altLang="ja-JP" dirty="0"/>
              <a:t> </a:t>
            </a:r>
            <a:r>
              <a:rPr lang="ja-JP" altLang="en-US" dirty="0"/>
              <a:t>　　　　　　　　　　　　　　　</a:t>
            </a:r>
            <a:r>
              <a:rPr lang="ja-JP" altLang="ja-JP" dirty="0">
                <a:solidFill>
                  <a:srgbClr val="FF0000"/>
                </a:solidFill>
                <a:latin typeface="UD デジタル 教科書体 NK-B" panose="02020700000000000000" pitchFamily="18" charset="-128"/>
                <a:ea typeface="UD デジタル 教科書体 NK-B" panose="02020700000000000000" pitchFamily="18" charset="-128"/>
              </a:rPr>
              <a:t>【開始・活用期】</a:t>
            </a:r>
          </a:p>
          <a:p>
            <a:pPr marL="0" indent="0">
              <a:buNone/>
            </a:pPr>
            <a:r>
              <a:rPr lang="en-US" altLang="ja-JP" dirty="0">
                <a:latin typeface="UD デジタル 教科書体 NK-B" panose="02020700000000000000" pitchFamily="18" charset="-128"/>
                <a:ea typeface="UD デジタル 教科書体 NK-B" panose="02020700000000000000" pitchFamily="18" charset="-128"/>
              </a:rPr>
              <a:t> </a:t>
            </a:r>
            <a:r>
              <a:rPr lang="ja-JP" altLang="en-US" dirty="0">
                <a:latin typeface="UD デジタル 教科書体 NK-B" panose="02020700000000000000" pitchFamily="18" charset="-128"/>
                <a:ea typeface="UD デジタル 教科書体 NK-B" panose="02020700000000000000" pitchFamily="18" charset="-128"/>
              </a:rPr>
              <a:t>　　　　　　</a:t>
            </a:r>
            <a:r>
              <a:rPr lang="ja-JP" altLang="ja-JP" sz="3000" dirty="0">
                <a:highlight>
                  <a:srgbClr val="FFBDFA"/>
                </a:highlight>
                <a:latin typeface="UD デジタル 教科書体 NK-B" panose="02020700000000000000" pitchFamily="18" charset="-128"/>
                <a:ea typeface="UD デジタル 教科書体 NK-B" panose="02020700000000000000" pitchFamily="18" charset="-128"/>
              </a:rPr>
              <a:t>一人一台タブレットで「日常的な活用」を積み重ね、</a:t>
            </a:r>
            <a:endParaRPr lang="en-US" altLang="ja-JP" sz="3000" dirty="0">
              <a:highlight>
                <a:srgbClr val="FFBDFA"/>
              </a:highlight>
              <a:latin typeface="UD デジタル 教科書体 NK-B" panose="02020700000000000000" pitchFamily="18" charset="-128"/>
              <a:ea typeface="UD デジタル 教科書体 NK-B" panose="02020700000000000000" pitchFamily="18" charset="-128"/>
            </a:endParaRPr>
          </a:p>
          <a:p>
            <a:pPr marL="0" indent="0">
              <a:buNone/>
            </a:pPr>
            <a:r>
              <a:rPr lang="ja-JP" altLang="en-US" sz="3000" dirty="0">
                <a:latin typeface="UD デジタル 教科書体 NK-B" panose="02020700000000000000" pitchFamily="18" charset="-128"/>
                <a:ea typeface="UD デジタル 教科書体 NK-B" panose="02020700000000000000" pitchFamily="18" charset="-128"/>
              </a:rPr>
              <a:t>　　　　　　　　　　　　　　　　　　　　　　　　　　　　</a:t>
            </a:r>
            <a:r>
              <a:rPr lang="ja-JP" altLang="ja-JP" sz="3000" dirty="0">
                <a:highlight>
                  <a:srgbClr val="FFBDFA"/>
                </a:highlight>
                <a:latin typeface="UD デジタル 教科書体 NK-B" panose="02020700000000000000" pitchFamily="18" charset="-128"/>
                <a:ea typeface="UD デジタル 教科書体 NK-B" panose="02020700000000000000" pitchFamily="18" charset="-128"/>
              </a:rPr>
              <a:t>「効果的な活用」</a:t>
            </a:r>
            <a:r>
              <a:rPr lang="ja-JP" altLang="en-US" sz="3000" dirty="0">
                <a:highlight>
                  <a:srgbClr val="FFBDFA"/>
                </a:highlight>
                <a:latin typeface="UD デジタル 教科書体 NK-B" panose="02020700000000000000" pitchFamily="18" charset="-128"/>
                <a:ea typeface="UD デジタル 教科書体 NK-B" panose="02020700000000000000" pitchFamily="18" charset="-128"/>
              </a:rPr>
              <a:t>をめざす</a:t>
            </a:r>
            <a:r>
              <a:rPr lang="ja-JP" altLang="en-US" sz="3000" dirty="0">
                <a:latin typeface="UD デジタル 教科書体 NK-B" panose="02020700000000000000" pitchFamily="18" charset="-128"/>
                <a:ea typeface="UD デジタル 教科書体 NK-B" panose="02020700000000000000" pitchFamily="18" charset="-128"/>
              </a:rPr>
              <a:t>　　　　</a:t>
            </a:r>
            <a:r>
              <a:rPr lang="en-US" altLang="ja-JP" dirty="0">
                <a:solidFill>
                  <a:srgbClr val="002060"/>
                </a:solidFill>
                <a:latin typeface="UD デジタル 教科書体 NK-B" panose="02020700000000000000" pitchFamily="18" charset="-128"/>
                <a:ea typeface="UD デジタル 教科書体 NK-B" panose="02020700000000000000" pitchFamily="18" charset="-128"/>
              </a:rPr>
              <a:t> </a:t>
            </a:r>
            <a:endParaRPr kumimoji="1" lang="ja-JP" altLang="en-US" dirty="0">
              <a:solidFill>
                <a:srgbClr val="002060"/>
              </a:solidFill>
              <a:latin typeface="UD デジタル 教科書体 NK-B" panose="02020700000000000000" pitchFamily="18" charset="-128"/>
              <a:ea typeface="UD デジタル 教科書体 NK-B" panose="02020700000000000000" pitchFamily="18" charset="-128"/>
            </a:endParaRPr>
          </a:p>
        </p:txBody>
      </p:sp>
      <p:sp>
        <p:nvSpPr>
          <p:cNvPr id="4" name="スライド番号プレースホルダー 3">
            <a:extLst>
              <a:ext uri="{FF2B5EF4-FFF2-40B4-BE49-F238E27FC236}">
                <a16:creationId xmlns:a16="http://schemas.microsoft.com/office/drawing/2014/main" id="{1AA48997-EA2D-4F86-B69E-CF792999785E}"/>
              </a:ext>
            </a:extLst>
          </p:cNvPr>
          <p:cNvSpPr>
            <a:spLocks noGrp="1"/>
          </p:cNvSpPr>
          <p:nvPr>
            <p:ph type="sldNum" sz="quarter" idx="12"/>
          </p:nvPr>
        </p:nvSpPr>
        <p:spPr/>
        <p:txBody>
          <a:bodyPr/>
          <a:lstStyle/>
          <a:p>
            <a:pPr defTabSz="914378"/>
            <a:fld id="{FF75B4CE-5129-41CA-A75E-F2AE589D1F47}" type="slidenum">
              <a:rPr kumimoji="0" lang="en-US" smtClean="0">
                <a:solidFill>
                  <a:prstClr val="black">
                    <a:tint val="75000"/>
                  </a:prstClr>
                </a:solidFill>
              </a:rPr>
              <a:pPr defTabSz="914378"/>
              <a:t>5</a:t>
            </a:fld>
            <a:endParaRPr kumimoji="0" lang="en-US" dirty="0">
              <a:solidFill>
                <a:prstClr val="black">
                  <a:tint val="75000"/>
                </a:prstClr>
              </a:solidFill>
            </a:endParaRPr>
          </a:p>
        </p:txBody>
      </p:sp>
      <p:grpSp>
        <p:nvGrpSpPr>
          <p:cNvPr id="8" name="グループ化 7">
            <a:extLst>
              <a:ext uri="{FF2B5EF4-FFF2-40B4-BE49-F238E27FC236}">
                <a16:creationId xmlns:a16="http://schemas.microsoft.com/office/drawing/2014/main" id="{84D27981-F575-4396-9A30-4F254A6C50B0}"/>
              </a:ext>
            </a:extLst>
          </p:cNvPr>
          <p:cNvGrpSpPr/>
          <p:nvPr/>
        </p:nvGrpSpPr>
        <p:grpSpPr>
          <a:xfrm>
            <a:off x="624372" y="3328141"/>
            <a:ext cx="11442440" cy="1252943"/>
            <a:chOff x="649357" y="1542605"/>
            <a:chExt cx="7620000" cy="1098075"/>
          </a:xfrm>
        </p:grpSpPr>
        <p:sp>
          <p:nvSpPr>
            <p:cNvPr id="5" name="矢印: 五方向 4">
              <a:extLst>
                <a:ext uri="{FF2B5EF4-FFF2-40B4-BE49-F238E27FC236}">
                  <a16:creationId xmlns:a16="http://schemas.microsoft.com/office/drawing/2014/main" id="{DA63864D-D6BE-407B-B533-5B2BAFAD30F2}"/>
                </a:ext>
              </a:extLst>
            </p:cNvPr>
            <p:cNvSpPr/>
            <p:nvPr/>
          </p:nvSpPr>
          <p:spPr>
            <a:xfrm>
              <a:off x="649357" y="1577378"/>
              <a:ext cx="1603513" cy="1063301"/>
            </a:xfrm>
            <a:prstGeom prst="homePlate">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令和２年</a:t>
              </a:r>
            </a:p>
            <a:p>
              <a:pPr algn="ctr"/>
              <a:r>
                <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準備期</a:t>
              </a:r>
              <a:r>
                <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p>
          </p:txBody>
        </p:sp>
        <p:sp>
          <p:nvSpPr>
            <p:cNvPr id="6" name="矢印: 山形 5">
              <a:extLst>
                <a:ext uri="{FF2B5EF4-FFF2-40B4-BE49-F238E27FC236}">
                  <a16:creationId xmlns:a16="http://schemas.microsoft.com/office/drawing/2014/main" id="{3D327225-2B56-4463-B1CD-A25DE47B18F7}"/>
                </a:ext>
              </a:extLst>
            </p:cNvPr>
            <p:cNvSpPr/>
            <p:nvPr/>
          </p:nvSpPr>
          <p:spPr>
            <a:xfrm>
              <a:off x="2103728" y="1542605"/>
              <a:ext cx="3405807" cy="1063301"/>
            </a:xfrm>
            <a:prstGeom prst="chevron">
              <a:avLst/>
            </a:prstGeom>
            <a:solidFill>
              <a:schemeClr val="accent1">
                <a:lumMod val="20000"/>
                <a:lumOff val="80000"/>
              </a:schemeClr>
            </a:solidFill>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3200"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令和３年～５年</a:t>
              </a:r>
            </a:p>
            <a:p>
              <a:pPr algn="ctr"/>
              <a:r>
                <a:rPr lang="en-US" altLang="ja-JP" sz="3200"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ja-JP" altLang="en-US" sz="3200"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開始・活用期</a:t>
              </a:r>
              <a:r>
                <a:rPr lang="en-US" altLang="ja-JP" sz="3200" kern="1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p>
          </p:txBody>
        </p:sp>
        <p:sp>
          <p:nvSpPr>
            <p:cNvPr id="7" name="矢印: 山形 6">
              <a:extLst>
                <a:ext uri="{FF2B5EF4-FFF2-40B4-BE49-F238E27FC236}">
                  <a16:creationId xmlns:a16="http://schemas.microsoft.com/office/drawing/2014/main" id="{93B0B355-AAC4-4004-AC40-3E40A1258F5A}"/>
                </a:ext>
              </a:extLst>
            </p:cNvPr>
            <p:cNvSpPr/>
            <p:nvPr/>
          </p:nvSpPr>
          <p:spPr>
            <a:xfrm>
              <a:off x="5324118" y="1577379"/>
              <a:ext cx="2945239" cy="1063301"/>
            </a:xfrm>
            <a:prstGeom prst="chevron">
              <a:avLst/>
            </a:prstGeom>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令和６年～７年</a:t>
              </a:r>
            </a:p>
            <a:p>
              <a:pPr algn="ctr"/>
              <a:r>
                <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定着期</a:t>
              </a:r>
              <a:r>
                <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p>
          </p:txBody>
        </p:sp>
      </p:grpSp>
      <p:sp>
        <p:nvSpPr>
          <p:cNvPr id="9" name="タイトル 1">
            <a:extLst>
              <a:ext uri="{FF2B5EF4-FFF2-40B4-BE49-F238E27FC236}">
                <a16:creationId xmlns:a16="http://schemas.microsoft.com/office/drawing/2014/main" id="{BEA36321-B1EE-4E38-8220-F152C6DEBF00}"/>
              </a:ext>
            </a:extLst>
          </p:cNvPr>
          <p:cNvSpPr txBox="1">
            <a:spLocks/>
          </p:cNvSpPr>
          <p:nvPr/>
        </p:nvSpPr>
        <p:spPr>
          <a:xfrm>
            <a:off x="671803" y="1312432"/>
            <a:ext cx="11395009" cy="1610075"/>
          </a:xfrm>
          <a:prstGeom prst="rect">
            <a:avLst/>
          </a:prstGeom>
        </p:spPr>
        <p:txBody>
          <a:bodyPr vert="horz" lIns="91440" tIns="45720" rIns="91440" bIns="45720" rtlCol="0" anchor="ctr">
            <a:noAutofit/>
          </a:bodyPr>
          <a:lstStyle>
            <a:lvl1pPr algn="ctr" defTabSz="914378"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latin typeface="UD デジタル 教科書体 NK-B" panose="02020700000000000000" pitchFamily="18" charset="-128"/>
                <a:ea typeface="UD デジタル 教科書体 NK-B" panose="02020700000000000000" pitchFamily="18" charset="-128"/>
              </a:rPr>
              <a:t>　</a:t>
            </a:r>
            <a:r>
              <a:rPr lang="en-US" altLang="ja-JP" sz="3200" dirty="0">
                <a:latin typeface="UD デジタル 教科書体 NK-B" panose="02020700000000000000" pitchFamily="18" charset="-128"/>
                <a:ea typeface="UD デジタル 教科書体 NK-B" panose="02020700000000000000" pitchFamily="18" charset="-128"/>
              </a:rPr>
              <a:t>【</a:t>
            </a:r>
            <a:r>
              <a:rPr lang="ja-JP" altLang="en-US" sz="3200" dirty="0">
                <a:latin typeface="UD デジタル 教科書体 NK-B" panose="02020700000000000000" pitchFamily="18" charset="-128"/>
                <a:ea typeface="UD デジタル 教科書体 NK-B" panose="02020700000000000000" pitchFamily="18" charset="-128"/>
              </a:rPr>
              <a:t>目的</a:t>
            </a:r>
            <a:r>
              <a:rPr lang="en-US" altLang="ja-JP" sz="3200" dirty="0">
                <a:latin typeface="UD デジタル 教科書体 NK-B" panose="02020700000000000000" pitchFamily="18" charset="-128"/>
                <a:ea typeface="UD デジタル 教科書体 NK-B" panose="02020700000000000000" pitchFamily="18" charset="-128"/>
              </a:rPr>
              <a:t>】</a:t>
            </a:r>
          </a:p>
          <a:p>
            <a:pPr algn="l"/>
            <a:r>
              <a:rPr lang="ja-JP" altLang="en-US" sz="3200" dirty="0">
                <a:latin typeface="UD デジタル 教科書体 NK-B" panose="02020700000000000000" pitchFamily="18" charset="-128"/>
                <a:ea typeface="UD デジタル 教科書体 NK-B" panose="02020700000000000000" pitchFamily="18" charset="-128"/>
              </a:rPr>
              <a:t>・</a:t>
            </a:r>
            <a:r>
              <a:rPr lang="ja-JP" altLang="en-US" sz="3200" dirty="0">
                <a:highlight>
                  <a:srgbClr val="FFFF00"/>
                </a:highlight>
                <a:latin typeface="UD デジタル 教科書体 NK-B" panose="02020700000000000000" pitchFamily="18" charset="-128"/>
                <a:ea typeface="UD デジタル 教科書体 NK-B" panose="02020700000000000000" pitchFamily="18" charset="-128"/>
              </a:rPr>
              <a:t>誰一人取り残すことのない学びで、資質・能力を育成</a:t>
            </a:r>
            <a:endParaRPr lang="en-US" altLang="ja-JP" sz="3200" dirty="0">
              <a:highlight>
                <a:srgbClr val="FFFF00"/>
              </a:highlight>
              <a:latin typeface="UD デジタル 教科書体 NK-B" panose="02020700000000000000" pitchFamily="18" charset="-128"/>
              <a:ea typeface="UD デジタル 教科書体 NK-B" panose="02020700000000000000" pitchFamily="18" charset="-128"/>
            </a:endParaRPr>
          </a:p>
          <a:p>
            <a:pPr algn="l"/>
            <a:r>
              <a:rPr lang="ja-JP" altLang="en-US" sz="3200" dirty="0">
                <a:latin typeface="UD デジタル 教科書体 NK-B" panose="02020700000000000000" pitchFamily="18" charset="-128"/>
                <a:ea typeface="UD デジタル 教科書体 NK-B" panose="02020700000000000000" pitchFamily="18" charset="-128"/>
              </a:rPr>
              <a:t>・</a:t>
            </a:r>
            <a:r>
              <a:rPr lang="en-US" altLang="ja-JP" sz="3200" dirty="0">
                <a:latin typeface="UD デジタル 教科書体 NK-B" panose="02020700000000000000" pitchFamily="18" charset="-128"/>
                <a:ea typeface="UD デジタル 教科書体 NK-B" panose="02020700000000000000" pitchFamily="18" charset="-128"/>
              </a:rPr>
              <a:t>1</a:t>
            </a:r>
            <a:r>
              <a:rPr lang="ja-JP" altLang="en-US" sz="3200" dirty="0">
                <a:latin typeface="UD デジタル 教科書体 NK-B" panose="02020700000000000000" pitchFamily="18" charset="-128"/>
                <a:ea typeface="UD デジタル 教科書体 NK-B" panose="02020700000000000000" pitchFamily="18" charset="-128"/>
              </a:rPr>
              <a:t>人</a:t>
            </a:r>
            <a:r>
              <a:rPr lang="en-US" altLang="ja-JP" sz="3200" dirty="0">
                <a:latin typeface="UD デジタル 教科書体 NK-B" panose="02020700000000000000" pitchFamily="18" charset="-128"/>
                <a:ea typeface="UD デジタル 教科書体 NK-B" panose="02020700000000000000" pitchFamily="18" charset="-128"/>
              </a:rPr>
              <a:t>1</a:t>
            </a:r>
            <a:r>
              <a:rPr lang="ja-JP" altLang="en-US" sz="3200" dirty="0">
                <a:latin typeface="UD デジタル 教科書体 NK-B" panose="02020700000000000000" pitchFamily="18" charset="-128"/>
                <a:ea typeface="UD デジタル 教科書体 NK-B" panose="02020700000000000000" pitchFamily="18" charset="-128"/>
              </a:rPr>
              <a:t>台端末等を</a:t>
            </a:r>
            <a:r>
              <a:rPr lang="ja-JP" altLang="en-US" sz="3200" dirty="0">
                <a:highlight>
                  <a:srgbClr val="FFFF00"/>
                </a:highlight>
                <a:latin typeface="UD デジタル 教科書体 NK-B" panose="02020700000000000000" pitchFamily="18" charset="-128"/>
                <a:ea typeface="UD デジタル 教科書体 NK-B" panose="02020700000000000000" pitchFamily="18" charset="-128"/>
              </a:rPr>
              <a:t>効果的に活用した授業改善</a:t>
            </a:r>
            <a:r>
              <a:rPr lang="ja-JP" altLang="en-US" sz="3200" dirty="0">
                <a:latin typeface="UD デジタル 教科書体 NK-B" panose="02020700000000000000" pitchFamily="18" charset="-128"/>
                <a:ea typeface="UD デジタル 教科書体 NK-B" panose="02020700000000000000" pitchFamily="18" charset="-128"/>
              </a:rPr>
              <a:t>で、子供一人一人の</a:t>
            </a:r>
            <a:r>
              <a:rPr lang="ja-JP" altLang="en-US" sz="3200" dirty="0">
                <a:highlight>
                  <a:srgbClr val="FFFF00"/>
                </a:highlight>
                <a:latin typeface="UD デジタル 教科書体 NK-B" panose="02020700000000000000" pitchFamily="18" charset="-128"/>
                <a:ea typeface="UD デジタル 教科書体 NK-B" panose="02020700000000000000" pitchFamily="18" charset="-128"/>
              </a:rPr>
              <a:t>主体的・対話的で深い学びを実現</a:t>
            </a:r>
            <a:endParaRPr lang="en-US" altLang="ja-JP" sz="3200" dirty="0">
              <a:highlight>
                <a:srgbClr val="FFFF00"/>
              </a:highlight>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73097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C2734AD2-EA1F-43AA-82EF-A9A359807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578" y="5520999"/>
            <a:ext cx="1070384" cy="1070384"/>
          </a:xfrm>
          <a:prstGeom prst="rect">
            <a:avLst/>
          </a:prstGeom>
        </p:spPr>
      </p:pic>
      <p:sp>
        <p:nvSpPr>
          <p:cNvPr id="4" name="正方形/長方形 3">
            <a:extLst>
              <a:ext uri="{FF2B5EF4-FFF2-40B4-BE49-F238E27FC236}">
                <a16:creationId xmlns:a16="http://schemas.microsoft.com/office/drawing/2014/main" id="{703FE39A-5604-4B77-A297-C1700E693E96}"/>
              </a:ext>
            </a:extLst>
          </p:cNvPr>
          <p:cNvSpPr/>
          <p:nvPr/>
        </p:nvSpPr>
        <p:spPr>
          <a:xfrm>
            <a:off x="838200" y="384175"/>
            <a:ext cx="10515600" cy="139248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FFCC"/>
                </a:solidFill>
                <a:latin typeface="UD デジタル 教科書体 NK-B" panose="02020700000000000000" pitchFamily="18" charset="-128"/>
                <a:ea typeface="UD デジタル 教科書体 NK-B" panose="02020700000000000000" pitchFamily="18" charset="-128"/>
              </a:rPr>
              <a:t>「先生が教える」</a:t>
            </a:r>
            <a:r>
              <a:rPr kumimoji="1" lang="ja-JP" altLang="en-US" sz="4000" dirty="0">
                <a:latin typeface="UD デジタル 教科書体 NK-B" panose="02020700000000000000" pitchFamily="18" charset="-128"/>
                <a:ea typeface="UD デジタル 教科書体 NK-B" panose="02020700000000000000" pitchFamily="18" charset="-128"/>
              </a:rPr>
              <a:t>授業から</a:t>
            </a:r>
            <a:endParaRPr kumimoji="1" lang="en-US" altLang="ja-JP" sz="4000" dirty="0">
              <a:latin typeface="UD デジタル 教科書体 NK-B" panose="02020700000000000000" pitchFamily="18" charset="-128"/>
              <a:ea typeface="UD デジタル 教科書体 NK-B" panose="02020700000000000000" pitchFamily="18" charset="-128"/>
            </a:endParaRPr>
          </a:p>
          <a:p>
            <a:pPr algn="ctr"/>
            <a:r>
              <a:rPr lang="ja-JP" altLang="en-US" sz="4000" dirty="0">
                <a:solidFill>
                  <a:srgbClr val="FF7C80"/>
                </a:solidFill>
                <a:latin typeface="UD デジタル 教科書体 NK-B" panose="02020700000000000000" pitchFamily="18" charset="-128"/>
                <a:ea typeface="UD デジタル 教科書体 NK-B" panose="02020700000000000000" pitchFamily="18" charset="-128"/>
              </a:rPr>
              <a:t>　　　　　　「子供たちが学ぶ」</a:t>
            </a:r>
            <a:r>
              <a:rPr lang="ja-JP" altLang="en-US" sz="4000" dirty="0">
                <a:latin typeface="UD デジタル 教科書体 NK-B" panose="02020700000000000000" pitchFamily="18" charset="-128"/>
                <a:ea typeface="UD デジタル 教科書体 NK-B" panose="02020700000000000000" pitchFamily="18" charset="-128"/>
              </a:rPr>
              <a:t>授業へ</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6" name="四角形: 対角を丸める 5">
            <a:extLst>
              <a:ext uri="{FF2B5EF4-FFF2-40B4-BE49-F238E27FC236}">
                <a16:creationId xmlns:a16="http://schemas.microsoft.com/office/drawing/2014/main" id="{A966FF7C-5F82-44FE-9F2B-0311767C45A5}"/>
              </a:ext>
            </a:extLst>
          </p:cNvPr>
          <p:cNvSpPr/>
          <p:nvPr/>
        </p:nvSpPr>
        <p:spPr>
          <a:xfrm>
            <a:off x="464948" y="1979182"/>
            <a:ext cx="5412885" cy="1392489"/>
          </a:xfrm>
          <a:prstGeom prst="round2DiagRect">
            <a:avLst/>
          </a:prstGeom>
          <a:solidFill>
            <a:schemeClr val="accent1">
              <a:lumMod val="40000"/>
              <a:lumOff val="60000"/>
            </a:schemeClr>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3600" dirty="0">
                <a:solidFill>
                  <a:schemeClr val="tx1"/>
                </a:solidFill>
                <a:latin typeface="UD デジタル 教科書体 NK-R" panose="02020400000000000000" pitchFamily="18" charset="-128"/>
                <a:ea typeface="UD デジタル 教科書体 NK-R" panose="02020400000000000000" pitchFamily="18" charset="-128"/>
              </a:rPr>
              <a:t>一人一台のタブレット導入</a:t>
            </a:r>
            <a:endParaRPr kumimoji="1" lang="en-US" altLang="ja-JP" sz="3600" dirty="0">
              <a:solidFill>
                <a:schemeClr val="tx1"/>
              </a:solidFill>
              <a:latin typeface="UD デジタル 教科書体 NK-R" panose="02020400000000000000" pitchFamily="18" charset="-128"/>
              <a:ea typeface="UD デジタル 教科書体 NK-R" panose="02020400000000000000" pitchFamily="18" charset="-128"/>
            </a:endParaRPr>
          </a:p>
          <a:p>
            <a:pPr lvl="0"/>
            <a:r>
              <a:rPr lang="ja-JP" altLang="en-US" sz="2400" dirty="0">
                <a:solidFill>
                  <a:prstClr val="black"/>
                </a:solidFill>
                <a:highlight>
                  <a:srgbClr val="FFFF00"/>
                </a:highlight>
                <a:latin typeface="UD デジタル 教科書体 NK-R" panose="02020400000000000000" pitchFamily="18" charset="-128"/>
                <a:ea typeface="UD デジタル 教科書体 NK-R" panose="02020400000000000000" pitchFamily="18" charset="-128"/>
              </a:rPr>
              <a:t>令和時代のスタンダード（当たり前）</a:t>
            </a:r>
            <a:endParaRPr kumimoji="1"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四角形: 対角を丸める 8">
            <a:extLst>
              <a:ext uri="{FF2B5EF4-FFF2-40B4-BE49-F238E27FC236}">
                <a16:creationId xmlns:a16="http://schemas.microsoft.com/office/drawing/2014/main" id="{DE580468-748D-4F8B-B0ED-668C1DF1F36C}"/>
              </a:ext>
            </a:extLst>
          </p:cNvPr>
          <p:cNvSpPr/>
          <p:nvPr/>
        </p:nvSpPr>
        <p:spPr>
          <a:xfrm>
            <a:off x="6859453" y="1947289"/>
            <a:ext cx="4867599" cy="1420861"/>
          </a:xfrm>
          <a:prstGeom prst="round2DiagRect">
            <a:avLst/>
          </a:prstGeom>
          <a:solidFill>
            <a:schemeClr val="accent2">
              <a:lumMod val="40000"/>
              <a:lumOff val="60000"/>
            </a:schemeClr>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3600" dirty="0">
                <a:solidFill>
                  <a:schemeClr val="tx1"/>
                </a:solidFill>
                <a:latin typeface="UD デジタル 教科書体 NK-R" panose="02020400000000000000" pitchFamily="18" charset="-128"/>
                <a:ea typeface="UD デジタル 教科書体 NK-R" panose="02020400000000000000" pitchFamily="18" charset="-128"/>
              </a:rPr>
              <a:t>これまでの優れた教育実践（内容・方法等）</a:t>
            </a:r>
          </a:p>
        </p:txBody>
      </p:sp>
      <p:sp>
        <p:nvSpPr>
          <p:cNvPr id="10" name="テキスト ボックス 9">
            <a:extLst>
              <a:ext uri="{FF2B5EF4-FFF2-40B4-BE49-F238E27FC236}">
                <a16:creationId xmlns:a16="http://schemas.microsoft.com/office/drawing/2014/main" id="{773193C8-02A1-45E5-9D45-9C6DE058CEC7}"/>
              </a:ext>
            </a:extLst>
          </p:cNvPr>
          <p:cNvSpPr txBox="1"/>
          <p:nvPr/>
        </p:nvSpPr>
        <p:spPr>
          <a:xfrm>
            <a:off x="4439038" y="5470032"/>
            <a:ext cx="6053315" cy="1015663"/>
          </a:xfrm>
          <a:prstGeom prst="rect">
            <a:avLst/>
          </a:prstGeom>
          <a:noFill/>
        </p:spPr>
        <p:txBody>
          <a:bodyPr wrap="square" rtlCol="0">
            <a:spAutoFit/>
          </a:bodyPr>
          <a:lstStyle/>
          <a:p>
            <a:r>
              <a:rPr kumimoji="1" lang="ja-JP" altLang="en-US" sz="3200" dirty="0">
                <a:highlight>
                  <a:srgbClr val="FFFF00"/>
                </a:highlight>
                <a:latin typeface="UD デジタル 教科書体 NK-R" panose="02020400000000000000" pitchFamily="18" charset="-128"/>
                <a:ea typeface="UD デジタル 教科書体 NK-R" panose="02020400000000000000" pitchFamily="18" charset="-128"/>
              </a:rPr>
              <a:t>令和の時代における授業の在り方</a:t>
            </a:r>
            <a:endParaRPr kumimoji="1" lang="en-US" altLang="ja-JP" sz="3200" dirty="0">
              <a:highlight>
                <a:srgbClr val="FFFF00"/>
              </a:highlight>
              <a:latin typeface="UD デジタル 教科書体 NK-R" panose="02020400000000000000" pitchFamily="18" charset="-128"/>
              <a:ea typeface="UD デジタル 教科書体 NK-R" panose="02020400000000000000" pitchFamily="18" charset="-128"/>
            </a:endParaRPr>
          </a:p>
          <a:p>
            <a:r>
              <a:rPr kumimoji="1"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（子供たちが主体的に学ぶ授業）</a:t>
            </a:r>
          </a:p>
        </p:txBody>
      </p:sp>
      <p:sp>
        <p:nvSpPr>
          <p:cNvPr id="12" name="矢印: 右 11">
            <a:extLst>
              <a:ext uri="{FF2B5EF4-FFF2-40B4-BE49-F238E27FC236}">
                <a16:creationId xmlns:a16="http://schemas.microsoft.com/office/drawing/2014/main" id="{1BAC23C2-69F8-4038-920C-9745856099CE}"/>
              </a:ext>
            </a:extLst>
          </p:cNvPr>
          <p:cNvSpPr/>
          <p:nvPr/>
        </p:nvSpPr>
        <p:spPr>
          <a:xfrm rot="5400000">
            <a:off x="6258231" y="4577489"/>
            <a:ext cx="392611" cy="873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C:\Users\shidousyuji11\Desktop\kaden_tablet.png">
            <a:extLst>
              <a:ext uri="{FF2B5EF4-FFF2-40B4-BE49-F238E27FC236}">
                <a16:creationId xmlns:a16="http://schemas.microsoft.com/office/drawing/2014/main" id="{32ECF54E-FA41-47FF-96FE-988BE6495F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572153" y="5798576"/>
            <a:ext cx="866885" cy="686573"/>
          </a:xfrm>
          <a:prstGeom prst="rect">
            <a:avLst/>
          </a:prstGeom>
          <a:noFill/>
          <a:ln>
            <a:noFill/>
          </a:ln>
        </p:spPr>
      </p:pic>
      <p:sp>
        <p:nvSpPr>
          <p:cNvPr id="15" name="正方形/長方形 14">
            <a:extLst>
              <a:ext uri="{FF2B5EF4-FFF2-40B4-BE49-F238E27FC236}">
                <a16:creationId xmlns:a16="http://schemas.microsoft.com/office/drawing/2014/main" id="{5D6C8E21-FC9B-4406-884B-D567517DB754}"/>
              </a:ext>
            </a:extLst>
          </p:cNvPr>
          <p:cNvSpPr/>
          <p:nvPr/>
        </p:nvSpPr>
        <p:spPr>
          <a:xfrm>
            <a:off x="522090" y="3546569"/>
            <a:ext cx="4056350" cy="68657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highlight>
                  <a:srgbClr val="FFFF00"/>
                </a:highlight>
                <a:latin typeface="UD デジタル 教科書体 NK-R" panose="02020400000000000000" pitchFamily="18" charset="-128"/>
                <a:ea typeface="UD デジタル 教科書体 NK-R" panose="02020400000000000000" pitchFamily="18" charset="-128"/>
              </a:rPr>
              <a:t>個別最適化された学び</a:t>
            </a:r>
          </a:p>
        </p:txBody>
      </p:sp>
      <p:sp>
        <p:nvSpPr>
          <p:cNvPr id="16" name="正方形/長方形 15">
            <a:extLst>
              <a:ext uri="{FF2B5EF4-FFF2-40B4-BE49-F238E27FC236}">
                <a16:creationId xmlns:a16="http://schemas.microsoft.com/office/drawing/2014/main" id="{2E108347-0E7D-4E30-B8CB-84B21C8F7FC3}"/>
              </a:ext>
            </a:extLst>
          </p:cNvPr>
          <p:cNvSpPr/>
          <p:nvPr/>
        </p:nvSpPr>
        <p:spPr>
          <a:xfrm>
            <a:off x="7951604" y="3585027"/>
            <a:ext cx="3366166" cy="68657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highlight>
                  <a:srgbClr val="FFFF00"/>
                </a:highlight>
                <a:latin typeface="UD デジタル 教科書体 NK-R" panose="02020400000000000000" pitchFamily="18" charset="-128"/>
                <a:ea typeface="UD デジタル 教科書体 NK-R" panose="02020400000000000000" pitchFamily="18" charset="-128"/>
              </a:rPr>
              <a:t>協働的な学び</a:t>
            </a:r>
          </a:p>
        </p:txBody>
      </p:sp>
      <p:sp>
        <p:nvSpPr>
          <p:cNvPr id="17" name="思考の吹き出し: 雲形 16">
            <a:extLst>
              <a:ext uri="{FF2B5EF4-FFF2-40B4-BE49-F238E27FC236}">
                <a16:creationId xmlns:a16="http://schemas.microsoft.com/office/drawing/2014/main" id="{A65CA35A-5945-4F29-A1D7-889F68F6A8FE}"/>
              </a:ext>
            </a:extLst>
          </p:cNvPr>
          <p:cNvSpPr/>
          <p:nvPr/>
        </p:nvSpPr>
        <p:spPr>
          <a:xfrm>
            <a:off x="427991" y="5014420"/>
            <a:ext cx="2728381" cy="1568312"/>
          </a:xfrm>
          <a:prstGeom prst="cloudCallout">
            <a:avLst>
              <a:gd name="adj1" fmla="val 65434"/>
              <a:gd name="adj2" fmla="val 2220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FF0000"/>
                </a:solidFill>
                <a:latin typeface="UD デジタル 教科書体 NK-R" panose="02020400000000000000" pitchFamily="18" charset="-128"/>
                <a:ea typeface="UD デジタル 教科書体 NK-R" panose="02020400000000000000" pitchFamily="18" charset="-128"/>
              </a:rPr>
              <a:t>タブレットを学びのツールとして活用する</a:t>
            </a:r>
            <a:r>
              <a:rPr lang="en-US" altLang="ja-JP" b="1" dirty="0">
                <a:solidFill>
                  <a:srgbClr val="FF0000"/>
                </a:solidFill>
                <a:latin typeface="UD デジタル 教科書体 NK-R" panose="02020400000000000000" pitchFamily="18" charset="-128"/>
                <a:ea typeface="UD デジタル 教科書体 NK-R" panose="02020400000000000000" pitchFamily="18" charset="-128"/>
              </a:rPr>
              <a:t>‼</a:t>
            </a:r>
            <a:endParaRPr kumimoji="1" lang="ja-JP" altLang="en-US" b="1"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3" name="乗算記号 2">
            <a:extLst>
              <a:ext uri="{FF2B5EF4-FFF2-40B4-BE49-F238E27FC236}">
                <a16:creationId xmlns:a16="http://schemas.microsoft.com/office/drawing/2014/main" id="{C3FBD843-7D08-404D-BC7D-F081D8D93483}"/>
              </a:ext>
            </a:extLst>
          </p:cNvPr>
          <p:cNvSpPr/>
          <p:nvPr/>
        </p:nvSpPr>
        <p:spPr>
          <a:xfrm>
            <a:off x="6017605" y="2326716"/>
            <a:ext cx="763453" cy="69742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星: 7 pt 10">
            <a:extLst>
              <a:ext uri="{FF2B5EF4-FFF2-40B4-BE49-F238E27FC236}">
                <a16:creationId xmlns:a16="http://schemas.microsoft.com/office/drawing/2014/main" id="{FF718836-3176-4F08-BB84-235770609EA0}"/>
              </a:ext>
            </a:extLst>
          </p:cNvPr>
          <p:cNvSpPr/>
          <p:nvPr/>
        </p:nvSpPr>
        <p:spPr>
          <a:xfrm>
            <a:off x="5023830" y="3292074"/>
            <a:ext cx="2758417" cy="144345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UD デジタル 教科書体 NP-B" panose="02020700000000000000" pitchFamily="18" charset="-128"/>
                <a:ea typeface="UD デジタル 教科書体 NP-B" panose="02020700000000000000" pitchFamily="18" charset="-128"/>
              </a:rPr>
              <a:t>ベスト</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algn="ctr"/>
            <a:r>
              <a:rPr kumimoji="1" lang="ja-JP" altLang="en-US" sz="2400" dirty="0">
                <a:latin typeface="UD デジタル 教科書体 NP-B" panose="02020700000000000000" pitchFamily="18" charset="-128"/>
                <a:ea typeface="UD デジタル 教科書体 NP-B" panose="02020700000000000000" pitchFamily="18" charset="-128"/>
              </a:rPr>
              <a:t>ミックス</a:t>
            </a:r>
            <a:endParaRPr kumimoji="1" lang="en-US" altLang="ja-JP" sz="2400" dirty="0">
              <a:latin typeface="UD デジタル 教科書体 NP-B" panose="02020700000000000000" pitchFamily="18" charset="-128"/>
              <a:ea typeface="UD デジタル 教科書体 NP-B" panose="02020700000000000000" pitchFamily="18" charset="-128"/>
            </a:endParaRPr>
          </a:p>
        </p:txBody>
      </p:sp>
      <p:sp>
        <p:nvSpPr>
          <p:cNvPr id="19" name="正方形/長方形 18">
            <a:extLst>
              <a:ext uri="{FF2B5EF4-FFF2-40B4-BE49-F238E27FC236}">
                <a16:creationId xmlns:a16="http://schemas.microsoft.com/office/drawing/2014/main" id="{C2613585-141F-4A8E-96F8-B6D0B90AD18B}"/>
              </a:ext>
            </a:extLst>
          </p:cNvPr>
          <p:cNvSpPr/>
          <p:nvPr/>
        </p:nvSpPr>
        <p:spPr>
          <a:xfrm>
            <a:off x="7951604" y="4399947"/>
            <a:ext cx="3366166" cy="68657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highlight>
                  <a:srgbClr val="FFFF00"/>
                </a:highlight>
                <a:latin typeface="UD デジタル 教科書体 NK-R" panose="02020400000000000000" pitchFamily="18" charset="-128"/>
                <a:ea typeface="UD デジタル 教科書体 NK-R" panose="02020400000000000000" pitchFamily="18" charset="-128"/>
              </a:rPr>
              <a:t>対話的な学び</a:t>
            </a:r>
          </a:p>
        </p:txBody>
      </p:sp>
      <p:sp>
        <p:nvSpPr>
          <p:cNvPr id="20" name="正方形/長方形 19">
            <a:extLst>
              <a:ext uri="{FF2B5EF4-FFF2-40B4-BE49-F238E27FC236}">
                <a16:creationId xmlns:a16="http://schemas.microsoft.com/office/drawing/2014/main" id="{BB7B0C44-1F49-4E63-9D63-D887723E8490}"/>
              </a:ext>
            </a:extLst>
          </p:cNvPr>
          <p:cNvSpPr/>
          <p:nvPr/>
        </p:nvSpPr>
        <p:spPr>
          <a:xfrm>
            <a:off x="530639" y="4354362"/>
            <a:ext cx="4056350" cy="68657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highlight>
                  <a:srgbClr val="FFFF00"/>
                </a:highlight>
                <a:latin typeface="UD デジタル 教科書体 NK-R" panose="02020400000000000000" pitchFamily="18" charset="-128"/>
                <a:ea typeface="UD デジタル 教科書体 NK-R" panose="02020400000000000000" pitchFamily="18" charset="-128"/>
              </a:rPr>
              <a:t>双方向のやり取り</a:t>
            </a:r>
          </a:p>
        </p:txBody>
      </p:sp>
    </p:spTree>
    <p:extLst>
      <p:ext uri="{BB962C8B-B14F-4D97-AF65-F5344CB8AC3E}">
        <p14:creationId xmlns:p14="http://schemas.microsoft.com/office/powerpoint/2010/main" val="4282916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対角を丸める 5">
            <a:extLst>
              <a:ext uri="{FF2B5EF4-FFF2-40B4-BE49-F238E27FC236}">
                <a16:creationId xmlns:a16="http://schemas.microsoft.com/office/drawing/2014/main" id="{A966FF7C-5F82-44FE-9F2B-0311767C45A5}"/>
              </a:ext>
            </a:extLst>
          </p:cNvPr>
          <p:cNvSpPr/>
          <p:nvPr/>
        </p:nvSpPr>
        <p:spPr>
          <a:xfrm>
            <a:off x="332261" y="1096133"/>
            <a:ext cx="1127570" cy="584775"/>
          </a:xfrm>
          <a:prstGeom prst="round2DiagRect">
            <a:avLst/>
          </a:prstGeom>
          <a:solidFill>
            <a:schemeClr val="accent1">
              <a:lumMod val="40000"/>
              <a:lumOff val="60000"/>
            </a:schemeClr>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sz="3600" dirty="0">
                <a:solidFill>
                  <a:schemeClr val="tx1"/>
                </a:solidFill>
                <a:latin typeface="UD デジタル 教科書体 NK-R" panose="02020400000000000000" pitchFamily="18" charset="-128"/>
                <a:ea typeface="UD デジタル 教科書体 NK-R" panose="02020400000000000000" pitchFamily="18" charset="-128"/>
              </a:rPr>
              <a:t>R2</a:t>
            </a:r>
            <a:endParaRPr kumimoji="1" lang="ja-JP" altLang="en-US" sz="3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四角形: 対角を丸める 8">
            <a:extLst>
              <a:ext uri="{FF2B5EF4-FFF2-40B4-BE49-F238E27FC236}">
                <a16:creationId xmlns:a16="http://schemas.microsoft.com/office/drawing/2014/main" id="{DE580468-748D-4F8B-B0ED-668C1DF1F36C}"/>
              </a:ext>
            </a:extLst>
          </p:cNvPr>
          <p:cNvSpPr/>
          <p:nvPr/>
        </p:nvSpPr>
        <p:spPr>
          <a:xfrm>
            <a:off x="332261" y="3518875"/>
            <a:ext cx="1127570" cy="584775"/>
          </a:xfrm>
          <a:prstGeom prst="round2DiagRect">
            <a:avLst/>
          </a:prstGeom>
          <a:solidFill>
            <a:schemeClr val="accent2">
              <a:lumMod val="40000"/>
              <a:lumOff val="60000"/>
            </a:schemeClr>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sz="3600" dirty="0">
                <a:solidFill>
                  <a:schemeClr val="tx1"/>
                </a:solidFill>
                <a:latin typeface="UD デジタル 教科書体 NK-R" panose="02020400000000000000" pitchFamily="18" charset="-128"/>
                <a:ea typeface="UD デジタル 教科書体 NK-R" panose="02020400000000000000" pitchFamily="18" charset="-128"/>
              </a:rPr>
              <a:t>R3</a:t>
            </a:r>
            <a:endParaRPr kumimoji="1" lang="ja-JP" altLang="en-US" sz="3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 name="正方形/長方形 14">
            <a:extLst>
              <a:ext uri="{FF2B5EF4-FFF2-40B4-BE49-F238E27FC236}">
                <a16:creationId xmlns:a16="http://schemas.microsoft.com/office/drawing/2014/main" id="{5D6C8E21-FC9B-4406-884B-D567517DB754}"/>
              </a:ext>
            </a:extLst>
          </p:cNvPr>
          <p:cNvSpPr/>
          <p:nvPr/>
        </p:nvSpPr>
        <p:spPr>
          <a:xfrm>
            <a:off x="332262" y="1786776"/>
            <a:ext cx="4892882" cy="141829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2800" dirty="0">
                <a:solidFill>
                  <a:schemeClr val="tx1"/>
                </a:solidFill>
                <a:latin typeface="UD デジタル 教科書体 NK-R" panose="02020400000000000000" pitchFamily="18" charset="-128"/>
                <a:ea typeface="UD デジタル 教科書体 NK-R" panose="02020400000000000000" pitchFamily="18" charset="-128"/>
              </a:rPr>
              <a:t>GIGA</a:t>
            </a:r>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対応スタートアップ研修</a:t>
            </a:r>
            <a:endParaRPr kumimoji="1" lang="en-US" altLang="ja-JP" sz="2800" dirty="0">
              <a:solidFill>
                <a:schemeClr val="tx1"/>
              </a:solidFill>
              <a:latin typeface="UD デジタル 教科書体 NK-R" panose="02020400000000000000" pitchFamily="18" charset="-128"/>
              <a:ea typeface="UD デジタル 教科書体 NK-R" panose="02020400000000000000" pitchFamily="18" charset="-128"/>
            </a:endParaRPr>
          </a:p>
          <a:p>
            <a:pPr lvl="0"/>
            <a:r>
              <a:rPr lang="ja-JP" altLang="en-US" dirty="0">
                <a:solidFill>
                  <a:prstClr val="black"/>
                </a:solidFill>
                <a:latin typeface="UD デジタル 教科書体 NK-R" panose="02020400000000000000" pitchFamily="18" charset="-128"/>
                <a:ea typeface="UD デジタル 教科書体 NK-R" panose="02020400000000000000" pitchFamily="18" charset="-128"/>
              </a:rPr>
              <a:t>〇　全小中学校対象</a:t>
            </a:r>
            <a:endParaRPr lang="en-US" altLang="ja-JP" dirty="0">
              <a:solidFill>
                <a:prstClr val="black"/>
              </a:solidFill>
              <a:latin typeface="UD デジタル 教科書体 NK-R" panose="02020400000000000000" pitchFamily="18" charset="-128"/>
              <a:ea typeface="UD デジタル 教科書体 NK-R" panose="02020400000000000000" pitchFamily="18" charset="-128"/>
            </a:endParaRPr>
          </a:p>
          <a:p>
            <a:pPr lvl="0"/>
            <a:r>
              <a:rPr lang="ja-JP" altLang="en-US" dirty="0">
                <a:solidFill>
                  <a:prstClr val="black"/>
                </a:solidFill>
                <a:latin typeface="UD デジタル 教科書体 NK-R" panose="02020400000000000000" pitchFamily="18" charset="-128"/>
                <a:ea typeface="UD デジタル 教科書体 NK-R" panose="02020400000000000000" pitchFamily="18" charset="-128"/>
              </a:rPr>
              <a:t>〇　Ｒ２．１１月末～Ｒ３．２月中旬</a:t>
            </a:r>
            <a:endParaRPr lang="en-US" altLang="ja-JP" dirty="0">
              <a:solidFill>
                <a:prstClr val="black"/>
              </a:solidFill>
              <a:latin typeface="UD デジタル 教科書体 NK-R" panose="02020400000000000000" pitchFamily="18" charset="-128"/>
              <a:ea typeface="UD デジタル 教科書体 NK-R" panose="02020400000000000000" pitchFamily="18" charset="-128"/>
            </a:endParaRPr>
          </a:p>
          <a:p>
            <a:pPr lvl="0"/>
            <a:r>
              <a:rPr lang="ja-JP" altLang="en-US" dirty="0">
                <a:solidFill>
                  <a:prstClr val="black"/>
                </a:solidFill>
                <a:latin typeface="UD デジタル 教科書体 NK-R" panose="02020400000000000000" pitchFamily="18" charset="-128"/>
                <a:ea typeface="UD デジタル 教科書体 NK-R" panose="02020400000000000000" pitchFamily="18" charset="-128"/>
              </a:rPr>
              <a:t>〇　放課後の時間帯</a:t>
            </a:r>
            <a:endParaRPr kumimoji="1" lang="en-US" altLang="ja-JP" sz="2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6" name="正方形/長方形 15">
            <a:extLst>
              <a:ext uri="{FF2B5EF4-FFF2-40B4-BE49-F238E27FC236}">
                <a16:creationId xmlns:a16="http://schemas.microsoft.com/office/drawing/2014/main" id="{2E108347-0E7D-4E30-B8CB-84B21C8F7FC3}"/>
              </a:ext>
            </a:extLst>
          </p:cNvPr>
          <p:cNvSpPr/>
          <p:nvPr/>
        </p:nvSpPr>
        <p:spPr>
          <a:xfrm>
            <a:off x="332260" y="4188753"/>
            <a:ext cx="6665699" cy="252462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・タブレット操作研修（</a:t>
            </a:r>
            <a:r>
              <a:rPr kumimoji="1" lang="en-US" altLang="ja-JP" sz="2800" dirty="0">
                <a:solidFill>
                  <a:schemeClr val="tx1"/>
                </a:solidFill>
                <a:latin typeface="UD デジタル 教科書体 NK-R" panose="02020400000000000000" pitchFamily="18" charset="-128"/>
                <a:ea typeface="UD デジタル 教科書体 NK-R" panose="02020400000000000000" pitchFamily="18" charset="-128"/>
              </a:rPr>
              <a:t>GIGA</a:t>
            </a:r>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サポータ対応）</a:t>
            </a:r>
            <a:endParaRPr kumimoji="1" lang="en-US" altLang="ja-JP" sz="28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・校長研修会（操作体験研修）</a:t>
            </a:r>
            <a:endParaRPr kumimoji="1" lang="en-US" altLang="ja-JP" sz="28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・情報教育担当者会でのリーダー研修</a:t>
            </a:r>
            <a:endParaRPr kumimoji="1" lang="en-US" altLang="ja-JP" sz="28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・研究協力校による研究授業</a:t>
            </a:r>
            <a:endParaRPr kumimoji="1" lang="en-US" altLang="ja-JP" sz="28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・授業力アップセミナーでの授業づくり研修</a:t>
            </a:r>
          </a:p>
        </p:txBody>
      </p:sp>
      <p:pic>
        <p:nvPicPr>
          <p:cNvPr id="19" name="コンテンツ プレースホルダー 4">
            <a:extLst>
              <a:ext uri="{FF2B5EF4-FFF2-40B4-BE49-F238E27FC236}">
                <a16:creationId xmlns:a16="http://schemas.microsoft.com/office/drawing/2014/main" id="{BB73D50D-281A-43A3-B25A-051FC5F1191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62580" y="957776"/>
            <a:ext cx="2996389" cy="2247292"/>
          </a:xfrm>
          <a:prstGeom prst="rect">
            <a:avLst/>
          </a:prstGeom>
          <a:ln>
            <a:noFill/>
          </a:ln>
          <a:effectLst>
            <a:outerShdw blurRad="292100" dist="139700" dir="2700000" algn="tl" rotWithShape="0">
              <a:srgbClr val="333333">
                <a:alpha val="65000"/>
              </a:srgbClr>
            </a:outerShdw>
          </a:effectLst>
        </p:spPr>
      </p:pic>
      <p:sp>
        <p:nvSpPr>
          <p:cNvPr id="21" name="テキスト ボックス 20">
            <a:extLst>
              <a:ext uri="{FF2B5EF4-FFF2-40B4-BE49-F238E27FC236}">
                <a16:creationId xmlns:a16="http://schemas.microsoft.com/office/drawing/2014/main" id="{820EAA61-0128-4EC1-89EF-479F053FBE2E}"/>
              </a:ext>
            </a:extLst>
          </p:cNvPr>
          <p:cNvSpPr txBox="1"/>
          <p:nvPr/>
        </p:nvSpPr>
        <p:spPr>
          <a:xfrm>
            <a:off x="219726" y="183673"/>
            <a:ext cx="8812680" cy="707886"/>
          </a:xfrm>
          <a:prstGeom prst="rect">
            <a:avLst/>
          </a:prstGeom>
          <a:noFill/>
        </p:spPr>
        <p:txBody>
          <a:bodyPr wrap="square" rtlCol="0">
            <a:spAutoFit/>
          </a:bodyPr>
          <a:lstStyle/>
          <a:p>
            <a:r>
              <a:rPr kumimoji="1" lang="ja-JP" altLang="en-US" sz="4000" dirty="0">
                <a:highlight>
                  <a:srgbClr val="FFFF00"/>
                </a:highlight>
                <a:latin typeface="UD デジタル 教科書体 NK-B" panose="02020700000000000000" pitchFamily="18" charset="-128"/>
                <a:ea typeface="UD デジタル 教科書体 NK-B" panose="02020700000000000000" pitchFamily="18" charset="-128"/>
              </a:rPr>
              <a:t>これまでの取組</a:t>
            </a:r>
            <a:r>
              <a:rPr kumimoji="1" lang="en-US" altLang="ja-JP" sz="4000" dirty="0">
                <a:highlight>
                  <a:srgbClr val="FFFF00"/>
                </a:highlight>
                <a:latin typeface="UD デジタル 教科書体 NK-B" panose="02020700000000000000" pitchFamily="18" charset="-128"/>
                <a:ea typeface="UD デジタル 教科書体 NK-B" panose="02020700000000000000" pitchFamily="18" charset="-128"/>
              </a:rPr>
              <a:t>｢</a:t>
            </a:r>
            <a:r>
              <a:rPr kumimoji="1" lang="ja-JP" altLang="en-US" sz="4000" dirty="0">
                <a:highlight>
                  <a:srgbClr val="FFFF00"/>
                </a:highlight>
                <a:latin typeface="UD デジタル 教科書体 NK-B" panose="02020700000000000000" pitchFamily="18" charset="-128"/>
                <a:ea typeface="UD デジタル 教科書体 NK-B" panose="02020700000000000000" pitchFamily="18" charset="-128"/>
              </a:rPr>
              <a:t>教職員研修</a:t>
            </a:r>
            <a:r>
              <a:rPr kumimoji="1" lang="en-US" altLang="ja-JP" sz="4000" dirty="0">
                <a:highlight>
                  <a:srgbClr val="FFFF00"/>
                </a:highlight>
                <a:latin typeface="UD デジタル 教科書体 NK-B" panose="02020700000000000000" pitchFamily="18" charset="-128"/>
                <a:ea typeface="UD デジタル 教科書体 NK-B" panose="02020700000000000000" pitchFamily="18" charset="-128"/>
              </a:rPr>
              <a:t>｣</a:t>
            </a:r>
            <a:endParaRPr kumimoji="1" lang="ja-JP" altLang="en-US" sz="4000" dirty="0">
              <a:highlight>
                <a:srgbClr val="FFFF00"/>
              </a:highlight>
              <a:latin typeface="UD デジタル 教科書体 NK-B" panose="02020700000000000000" pitchFamily="18" charset="-128"/>
              <a:ea typeface="UD デジタル 教科書体 NK-B" panose="02020700000000000000" pitchFamily="18" charset="-128"/>
            </a:endParaRPr>
          </a:p>
        </p:txBody>
      </p:sp>
      <p:pic>
        <p:nvPicPr>
          <p:cNvPr id="22" name="図 21">
            <a:extLst>
              <a:ext uri="{FF2B5EF4-FFF2-40B4-BE49-F238E27FC236}">
                <a16:creationId xmlns:a16="http://schemas.microsoft.com/office/drawing/2014/main" id="{AD38369D-ABE4-48E7-8464-131BBA758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405" y="1309672"/>
            <a:ext cx="3163333" cy="2372500"/>
          </a:xfrm>
          <a:prstGeom prst="rect">
            <a:avLst/>
          </a:prstGeom>
          <a:ln>
            <a:noFill/>
          </a:ln>
          <a:effectLst>
            <a:outerShdw blurRad="292100" dist="139700" dir="2700000" algn="tl" rotWithShape="0">
              <a:srgbClr val="333333">
                <a:alpha val="65000"/>
              </a:srgbClr>
            </a:outerShdw>
          </a:effectLst>
        </p:spPr>
      </p:pic>
      <p:sp>
        <p:nvSpPr>
          <p:cNvPr id="23" name="テキスト ボックス 22">
            <a:extLst>
              <a:ext uri="{FF2B5EF4-FFF2-40B4-BE49-F238E27FC236}">
                <a16:creationId xmlns:a16="http://schemas.microsoft.com/office/drawing/2014/main" id="{0DEB406B-E03A-4DA5-BEB0-5C5FE2B7A416}"/>
              </a:ext>
            </a:extLst>
          </p:cNvPr>
          <p:cNvSpPr txBox="1"/>
          <p:nvPr/>
        </p:nvSpPr>
        <p:spPr>
          <a:xfrm>
            <a:off x="5225144" y="3392348"/>
            <a:ext cx="6634594" cy="461665"/>
          </a:xfrm>
          <a:prstGeom prst="rect">
            <a:avLst/>
          </a:prstGeom>
          <a:noFill/>
        </p:spPr>
        <p:txBody>
          <a:bodyPr wrap="square" rtlCol="0">
            <a:spAutoFit/>
          </a:bodyPr>
          <a:lstStyle/>
          <a:p>
            <a:r>
              <a:rPr kumimoji="1" lang="ja-JP" altLang="en-US" sz="2400" dirty="0">
                <a:highlight>
                  <a:srgbClr val="00FF00"/>
                </a:highlight>
                <a:latin typeface="UD デジタル 教科書体 NK-R" panose="02020400000000000000" pitchFamily="18" charset="-128"/>
                <a:ea typeface="UD デジタル 教科書体 NK-R" panose="02020400000000000000" pitchFamily="18" charset="-128"/>
              </a:rPr>
              <a:t>例）</a:t>
            </a:r>
            <a:r>
              <a:rPr kumimoji="1" lang="en-US" altLang="ja-JP" sz="2400" dirty="0">
                <a:highlight>
                  <a:srgbClr val="00FF00"/>
                </a:highlight>
                <a:latin typeface="UD デジタル 教科書体 NK-R" panose="02020400000000000000" pitchFamily="18" charset="-128"/>
                <a:ea typeface="UD デジタル 教科書体 NK-R" panose="02020400000000000000" pitchFamily="18" charset="-128"/>
              </a:rPr>
              <a:t>iPad</a:t>
            </a:r>
            <a:r>
              <a:rPr kumimoji="1" lang="ja-JP" altLang="en-US" sz="2400" dirty="0">
                <a:highlight>
                  <a:srgbClr val="00FF00"/>
                </a:highlight>
                <a:latin typeface="UD デジタル 教科書体 NK-R" panose="02020400000000000000" pitchFamily="18" charset="-128"/>
                <a:ea typeface="UD デジタル 教科書体 NK-R" panose="02020400000000000000" pitchFamily="18" charset="-128"/>
              </a:rPr>
              <a:t>を実際に触って、操作体験を中心に実施</a:t>
            </a:r>
          </a:p>
        </p:txBody>
      </p:sp>
      <p:pic>
        <p:nvPicPr>
          <p:cNvPr id="3" name="図 2">
            <a:extLst>
              <a:ext uri="{FF2B5EF4-FFF2-40B4-BE49-F238E27FC236}">
                <a16:creationId xmlns:a16="http://schemas.microsoft.com/office/drawing/2014/main" id="{4AAF818D-6B7A-48C2-A10B-F957762BD1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5883" y="3869452"/>
            <a:ext cx="2775857" cy="2775857"/>
          </a:xfrm>
          <a:prstGeom prst="rect">
            <a:avLst/>
          </a:prstGeom>
        </p:spPr>
      </p:pic>
      <p:sp>
        <p:nvSpPr>
          <p:cNvPr id="24" name="テキスト ボックス 23">
            <a:extLst>
              <a:ext uri="{FF2B5EF4-FFF2-40B4-BE49-F238E27FC236}">
                <a16:creationId xmlns:a16="http://schemas.microsoft.com/office/drawing/2014/main" id="{7AFD8934-4E20-4CAA-B341-280915BF2997}"/>
              </a:ext>
            </a:extLst>
          </p:cNvPr>
          <p:cNvSpPr txBox="1"/>
          <p:nvPr/>
        </p:nvSpPr>
        <p:spPr>
          <a:xfrm>
            <a:off x="6291943" y="6435263"/>
            <a:ext cx="5970813" cy="461665"/>
          </a:xfrm>
          <a:prstGeom prst="rect">
            <a:avLst/>
          </a:prstGeom>
          <a:noFill/>
        </p:spPr>
        <p:txBody>
          <a:bodyPr wrap="square" rtlCol="0">
            <a:spAutoFit/>
          </a:bodyPr>
          <a:lstStyle/>
          <a:p>
            <a:r>
              <a:rPr kumimoji="1" lang="ja-JP" altLang="en-US" sz="2400" dirty="0">
                <a:highlight>
                  <a:srgbClr val="00FF00"/>
                </a:highlight>
                <a:latin typeface="UD デジタル 教科書体 NK-R" panose="02020400000000000000" pitchFamily="18" charset="-128"/>
                <a:ea typeface="UD デジタル 教科書体 NK-R" panose="02020400000000000000" pitchFamily="18" charset="-128"/>
              </a:rPr>
              <a:t>例）</a:t>
            </a:r>
            <a:r>
              <a:rPr kumimoji="1" lang="en-US" altLang="ja-JP" sz="2400" dirty="0">
                <a:highlight>
                  <a:srgbClr val="00FF00"/>
                </a:highlight>
                <a:latin typeface="UD デジタル 教科書体 NK-R" panose="02020400000000000000" pitchFamily="18" charset="-128"/>
                <a:ea typeface="UD デジタル 教科書体 NK-R" panose="02020400000000000000" pitchFamily="18" charset="-128"/>
              </a:rPr>
              <a:t>GIGA</a:t>
            </a:r>
            <a:r>
              <a:rPr kumimoji="1" lang="ja-JP" altLang="en-US" sz="2400" dirty="0">
                <a:highlight>
                  <a:srgbClr val="00FF00"/>
                </a:highlight>
                <a:latin typeface="UD デジタル 教科書体 NK-R" panose="02020400000000000000" pitchFamily="18" charset="-128"/>
                <a:ea typeface="UD デジタル 教科書体 NK-R" panose="02020400000000000000" pitchFamily="18" charset="-128"/>
              </a:rPr>
              <a:t>スクールサポーターによる操作研修</a:t>
            </a:r>
          </a:p>
        </p:txBody>
      </p:sp>
      <p:sp>
        <p:nvSpPr>
          <p:cNvPr id="2" name="正方形/長方形 1">
            <a:extLst>
              <a:ext uri="{FF2B5EF4-FFF2-40B4-BE49-F238E27FC236}">
                <a16:creationId xmlns:a16="http://schemas.microsoft.com/office/drawing/2014/main" id="{8D785D50-12CF-45A9-AA1C-7F39F0E01395}"/>
              </a:ext>
            </a:extLst>
          </p:cNvPr>
          <p:cNvSpPr/>
          <p:nvPr/>
        </p:nvSpPr>
        <p:spPr>
          <a:xfrm>
            <a:off x="9879061" y="5386161"/>
            <a:ext cx="2294277" cy="1061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rPr>
              <a:t>個別相談対応</a:t>
            </a:r>
            <a:endParaRPr kumimoji="1" lang="en-US" altLang="ja-JP" sz="24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endParaRPr>
          </a:p>
          <a:p>
            <a:pPr algn="ctr"/>
            <a:r>
              <a:rPr kumimoji="1" lang="en-US" altLang="ja-JP" sz="24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rPr>
              <a:t>941</a:t>
            </a:r>
            <a:r>
              <a:rPr kumimoji="1" lang="ja-JP" altLang="en-US" sz="24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rPr>
              <a:t>回</a:t>
            </a:r>
          </a:p>
        </p:txBody>
      </p:sp>
      <p:sp>
        <p:nvSpPr>
          <p:cNvPr id="13" name="正方形/長方形 12">
            <a:extLst>
              <a:ext uri="{FF2B5EF4-FFF2-40B4-BE49-F238E27FC236}">
                <a16:creationId xmlns:a16="http://schemas.microsoft.com/office/drawing/2014/main" id="{E3C32391-1913-40EE-82CE-3E5D3A6087AF}"/>
              </a:ext>
            </a:extLst>
          </p:cNvPr>
          <p:cNvSpPr/>
          <p:nvPr/>
        </p:nvSpPr>
        <p:spPr>
          <a:xfrm>
            <a:off x="9879061" y="3854014"/>
            <a:ext cx="2294277" cy="1597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en-US" altLang="ja-JP" sz="20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rPr>
              <a:t>R3.4</a:t>
            </a:r>
            <a:r>
              <a:rPr kumimoji="1" lang="ja-JP" altLang="en-US" sz="20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rPr>
              <a:t>～</a:t>
            </a:r>
            <a:r>
              <a:rPr kumimoji="1" lang="en-US" altLang="ja-JP" sz="20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rPr>
              <a:t>10</a:t>
            </a:r>
            <a:r>
              <a:rPr kumimoji="1" lang="ja-JP" altLang="en-US" sz="20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rPr>
              <a:t>月</a:t>
            </a:r>
            <a:endParaRPr kumimoji="1" lang="en-US" altLang="ja-JP" sz="20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endParaRPr>
          </a:p>
          <a:p>
            <a:pPr algn="ctr"/>
            <a:r>
              <a:rPr kumimoji="1" lang="ja-JP" altLang="en-US" sz="20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rPr>
              <a:t>全体・グループ・個別研修総計</a:t>
            </a:r>
            <a:endParaRPr kumimoji="1" lang="en-US" altLang="ja-JP" sz="20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endParaRPr>
          </a:p>
          <a:p>
            <a:pPr algn="ctr"/>
            <a:r>
              <a:rPr kumimoji="1" lang="en-US" altLang="ja-JP" sz="24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rPr>
              <a:t>81</a:t>
            </a:r>
            <a:r>
              <a:rPr kumimoji="1" lang="ja-JP" altLang="en-US" sz="24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rPr>
              <a:t>回</a:t>
            </a:r>
            <a:endParaRPr kumimoji="1" lang="ja-JP" altLang="en-US" sz="2000" dirty="0">
              <a:solidFill>
                <a:schemeClr val="tx1"/>
              </a:solidFill>
              <a:highlight>
                <a:srgbClr val="FF00FF"/>
              </a:highlight>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567927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9F8B08-5FC1-4E83-9F89-92B803BE9730}"/>
              </a:ext>
            </a:extLst>
          </p:cNvPr>
          <p:cNvSpPr>
            <a:spLocks noGrp="1"/>
          </p:cNvSpPr>
          <p:nvPr>
            <p:ph type="title"/>
          </p:nvPr>
        </p:nvSpPr>
        <p:spPr>
          <a:xfrm>
            <a:off x="1837487" y="220945"/>
            <a:ext cx="8505217" cy="1143000"/>
          </a:xfrm>
        </p:spPr>
        <p:txBody>
          <a:bodyPr>
            <a:normAutofit fontScale="90000"/>
          </a:bodyPr>
          <a:lstStyle/>
          <a:p>
            <a:r>
              <a:rPr kumimoji="1" lang="ja-JP" altLang="en-US" dirty="0">
                <a:latin typeface="UD デジタル 教科書体 NK-B" panose="02020700000000000000" pitchFamily="18" charset="-128"/>
                <a:ea typeface="UD デジタル 教科書体 NK-B" panose="02020700000000000000" pitchFamily="18" charset="-128"/>
              </a:rPr>
              <a:t>学校における</a:t>
            </a:r>
            <a:r>
              <a:rPr kumimoji="1" lang="en-US" altLang="ja-JP" dirty="0">
                <a:latin typeface="UD デジタル 教科書体 NK-B" panose="02020700000000000000" pitchFamily="18" charset="-128"/>
                <a:ea typeface="UD デジタル 教科書体 NK-B" panose="02020700000000000000" pitchFamily="18" charset="-128"/>
              </a:rPr>
              <a:t>ICT</a:t>
            </a:r>
            <a:r>
              <a:rPr kumimoji="1" lang="ja-JP" altLang="en-US" dirty="0">
                <a:latin typeface="UD デジタル 教科書体 NK-B" panose="02020700000000000000" pitchFamily="18" charset="-128"/>
                <a:ea typeface="UD デジタル 教科書体 NK-B" panose="02020700000000000000" pitchFamily="18" charset="-128"/>
              </a:rPr>
              <a:t>を活用した学習場面</a:t>
            </a:r>
          </a:p>
        </p:txBody>
      </p:sp>
      <p:graphicFrame>
        <p:nvGraphicFramePr>
          <p:cNvPr id="5" name="コンテンツ プレースホルダー 4">
            <a:extLst>
              <a:ext uri="{FF2B5EF4-FFF2-40B4-BE49-F238E27FC236}">
                <a16:creationId xmlns:a16="http://schemas.microsoft.com/office/drawing/2014/main" id="{D3C18190-DC22-4F4F-8780-6219DB9B90FE}"/>
              </a:ext>
            </a:extLst>
          </p:cNvPr>
          <p:cNvGraphicFramePr>
            <a:graphicFrameLocks noGrp="1"/>
          </p:cNvGraphicFramePr>
          <p:nvPr>
            <p:ph idx="1"/>
            <p:extLst>
              <p:ext uri="{D42A27DB-BD31-4B8C-83A1-F6EECF244321}">
                <p14:modId xmlns:p14="http://schemas.microsoft.com/office/powerpoint/2010/main" val="3579416483"/>
              </p:ext>
            </p:extLst>
          </p:nvPr>
        </p:nvGraphicFramePr>
        <p:xfrm>
          <a:off x="564205" y="1215197"/>
          <a:ext cx="10992255" cy="5331379"/>
        </p:xfrm>
        <a:graphic>
          <a:graphicData uri="http://schemas.openxmlformats.org/drawingml/2006/table">
            <a:tbl>
              <a:tblPr firstRow="1" bandRow="1">
                <a:tableStyleId>{5C22544A-7EE6-4342-B048-85BDC9FD1C3A}</a:tableStyleId>
              </a:tblPr>
              <a:tblGrid>
                <a:gridCol w="1955948">
                  <a:extLst>
                    <a:ext uri="{9D8B030D-6E8A-4147-A177-3AD203B41FA5}">
                      <a16:colId xmlns:a16="http://schemas.microsoft.com/office/drawing/2014/main" val="2836324816"/>
                    </a:ext>
                  </a:extLst>
                </a:gridCol>
                <a:gridCol w="2440954">
                  <a:extLst>
                    <a:ext uri="{9D8B030D-6E8A-4147-A177-3AD203B41FA5}">
                      <a16:colId xmlns:a16="http://schemas.microsoft.com/office/drawing/2014/main" val="982272398"/>
                    </a:ext>
                  </a:extLst>
                </a:gridCol>
                <a:gridCol w="2198451">
                  <a:extLst>
                    <a:ext uri="{9D8B030D-6E8A-4147-A177-3AD203B41FA5}">
                      <a16:colId xmlns:a16="http://schemas.microsoft.com/office/drawing/2014/main" val="3979212663"/>
                    </a:ext>
                  </a:extLst>
                </a:gridCol>
                <a:gridCol w="2198451">
                  <a:extLst>
                    <a:ext uri="{9D8B030D-6E8A-4147-A177-3AD203B41FA5}">
                      <a16:colId xmlns:a16="http://schemas.microsoft.com/office/drawing/2014/main" val="1085983713"/>
                    </a:ext>
                  </a:extLst>
                </a:gridCol>
                <a:gridCol w="2198451">
                  <a:extLst>
                    <a:ext uri="{9D8B030D-6E8A-4147-A177-3AD203B41FA5}">
                      <a16:colId xmlns:a16="http://schemas.microsoft.com/office/drawing/2014/main" val="4120191687"/>
                    </a:ext>
                  </a:extLst>
                </a:gridCol>
              </a:tblGrid>
              <a:tr h="496682">
                <a:tc>
                  <a:txBody>
                    <a:bodyPr/>
                    <a:lstStyle/>
                    <a:p>
                      <a:pPr algn="ctr"/>
                      <a:r>
                        <a:rPr kumimoji="1" lang="ja-JP" altLang="en-US" sz="2400" dirty="0">
                          <a:latin typeface="UD デジタル 教科書体 N-B" panose="02020700000000000000" pitchFamily="17" charset="-128"/>
                          <a:ea typeface="UD デジタル 教科書体 N-B" panose="02020700000000000000" pitchFamily="17" charset="-128"/>
                        </a:rPr>
                        <a:t>授業形態</a:t>
                      </a:r>
                    </a:p>
                  </a:txBody>
                  <a:tcPr anchor="ctr"/>
                </a:tc>
                <a:tc gridSpan="4">
                  <a:txBody>
                    <a:bodyPr/>
                    <a:lstStyle/>
                    <a:p>
                      <a:pPr algn="ctr"/>
                      <a:r>
                        <a:rPr kumimoji="1" lang="ja-JP" altLang="en-US" sz="2400" dirty="0">
                          <a:latin typeface="UD デジタル 教科書体 N-B" panose="02020700000000000000" pitchFamily="17" charset="-128"/>
                          <a:ea typeface="UD デジタル 教科書体 N-B" panose="02020700000000000000" pitchFamily="17" charset="-128"/>
                        </a:rPr>
                        <a:t>活用方法</a:t>
                      </a:r>
                    </a:p>
                  </a:txBody>
                  <a:tcPr anchor="ct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423734285"/>
                  </a:ext>
                </a:extLst>
              </a:tr>
              <a:tr h="1660801">
                <a:tc>
                  <a:txBody>
                    <a:bodyPr/>
                    <a:lstStyle/>
                    <a:p>
                      <a:pPr algn="ctr"/>
                      <a:r>
                        <a:rPr kumimoji="1" lang="ja-JP" altLang="en-US" sz="2400" dirty="0">
                          <a:latin typeface="UD デジタル 教科書体 N-B" panose="02020700000000000000" pitchFamily="17" charset="-128"/>
                          <a:ea typeface="UD デジタル 教科書体 N-B" panose="02020700000000000000" pitchFamily="17" charset="-128"/>
                        </a:rPr>
                        <a:t>一斉学習</a:t>
                      </a:r>
                    </a:p>
                  </a:txBody>
                  <a:tcPr anchor="ctr"/>
                </a:tc>
                <a:tc>
                  <a:txBody>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教師による教材の提示</a:t>
                      </a:r>
                    </a:p>
                  </a:txBody>
                  <a:tcPr/>
                </a:tc>
                <a:tc>
                  <a:txBody>
                    <a:bodyPr/>
                    <a:lstStyle/>
                    <a:p>
                      <a:endParaRPr kumimoji="1" lang="ja-JP" altLang="en-US" sz="2400" dirty="0"/>
                    </a:p>
                  </a:txBody>
                  <a:tcPr/>
                </a:tc>
                <a:tc>
                  <a:txBody>
                    <a:bodyPr/>
                    <a:lstStyle/>
                    <a:p>
                      <a:endParaRPr kumimoji="1" lang="ja-JP" altLang="en-US" sz="2400" dirty="0"/>
                    </a:p>
                  </a:txBody>
                  <a:tcPr/>
                </a:tc>
                <a:tc>
                  <a:txBody>
                    <a:bodyPr/>
                    <a:lstStyle/>
                    <a:p>
                      <a:endParaRPr kumimoji="1" lang="ja-JP" altLang="en-US" sz="2400" dirty="0"/>
                    </a:p>
                  </a:txBody>
                  <a:tcPr/>
                </a:tc>
                <a:extLst>
                  <a:ext uri="{0D108BD9-81ED-4DB2-BD59-A6C34878D82A}">
                    <a16:rowId xmlns:a16="http://schemas.microsoft.com/office/drawing/2014/main" val="540326207"/>
                  </a:ext>
                </a:extLst>
              </a:tr>
              <a:tr h="1610139">
                <a:tc>
                  <a:txBody>
                    <a:bodyPr/>
                    <a:lstStyle/>
                    <a:p>
                      <a:pPr algn="ctr"/>
                      <a:r>
                        <a:rPr kumimoji="1" lang="ja-JP" altLang="en-US" sz="2400" dirty="0">
                          <a:highlight>
                            <a:srgbClr val="FFFF00"/>
                          </a:highlight>
                          <a:latin typeface="UD デジタル 教科書体 N-B" panose="02020700000000000000" pitchFamily="17" charset="-128"/>
                          <a:ea typeface="UD デジタル 教科書体 N-B" panose="02020700000000000000" pitchFamily="17" charset="-128"/>
                        </a:rPr>
                        <a:t>個別学習</a:t>
                      </a:r>
                    </a:p>
                  </a:txBody>
                  <a:tcPr anchor="ctr"/>
                </a:tc>
                <a:tc>
                  <a:txBody>
                    <a:bodyPr/>
                    <a:lstStyle/>
                    <a:p>
                      <a:pPr algn="ctr"/>
                      <a:r>
                        <a:rPr kumimoji="1" lang="ja-JP" altLang="en-US" sz="2000" dirty="0">
                          <a:latin typeface="UD デジタル 教科書体 NK-R" panose="02020400000000000000" pitchFamily="18" charset="-128"/>
                          <a:ea typeface="UD デジタル 教科書体 NK-R" panose="02020400000000000000" pitchFamily="18" charset="-128"/>
                        </a:rPr>
                        <a:t>個に応じた学習</a:t>
                      </a:r>
                    </a:p>
                  </a:txBody>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調査活動</a:t>
                      </a:r>
                    </a:p>
                  </a:txBody>
                  <a:tcPr/>
                </a:tc>
                <a:tc>
                  <a:txBody>
                    <a:bodyPr/>
                    <a:lstStyle/>
                    <a:p>
                      <a:pPr algn="ctr"/>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思考を深める</a:t>
                      </a:r>
                    </a:p>
                  </a:txBody>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表現・制作</a:t>
                      </a:r>
                    </a:p>
                  </a:txBody>
                  <a:tcPr/>
                </a:tc>
                <a:extLst>
                  <a:ext uri="{0D108BD9-81ED-4DB2-BD59-A6C34878D82A}">
                    <a16:rowId xmlns:a16="http://schemas.microsoft.com/office/drawing/2014/main" val="1757689797"/>
                  </a:ext>
                </a:extLst>
              </a:tr>
              <a:tr h="1563757">
                <a:tc>
                  <a:txBody>
                    <a:bodyPr/>
                    <a:lstStyle/>
                    <a:p>
                      <a:pPr algn="ctr"/>
                      <a:r>
                        <a:rPr kumimoji="1" lang="ja-JP" altLang="en-US" sz="2400" dirty="0">
                          <a:highlight>
                            <a:srgbClr val="00FF00"/>
                          </a:highlight>
                          <a:latin typeface="UD デジタル 教科書体 N-B" panose="02020700000000000000" pitchFamily="17" charset="-128"/>
                          <a:ea typeface="UD デジタル 教科書体 N-B" panose="02020700000000000000" pitchFamily="17" charset="-128"/>
                        </a:rPr>
                        <a:t>協働学習</a:t>
                      </a:r>
                    </a:p>
                  </a:txBody>
                  <a:tcPr anchor="ct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発表や話合い</a:t>
                      </a:r>
                    </a:p>
                  </a:txBody>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意見整理</a:t>
                      </a:r>
                    </a:p>
                  </a:txBody>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協働制作</a:t>
                      </a:r>
                    </a:p>
                  </a:txBody>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遠隔による</a:t>
                      </a:r>
                    </a:p>
                  </a:txBody>
                  <a:tcPr/>
                </a:tc>
                <a:extLst>
                  <a:ext uri="{0D108BD9-81ED-4DB2-BD59-A6C34878D82A}">
                    <a16:rowId xmlns:a16="http://schemas.microsoft.com/office/drawing/2014/main" val="3487769258"/>
                  </a:ext>
                </a:extLst>
              </a:tr>
            </a:tbl>
          </a:graphicData>
        </a:graphic>
      </p:graphicFrame>
      <p:sp>
        <p:nvSpPr>
          <p:cNvPr id="4" name="スライド番号プレースホルダー 3">
            <a:extLst>
              <a:ext uri="{FF2B5EF4-FFF2-40B4-BE49-F238E27FC236}">
                <a16:creationId xmlns:a16="http://schemas.microsoft.com/office/drawing/2014/main" id="{6F10C56D-4C2F-4801-B8E6-845F0EE24A74}"/>
              </a:ext>
            </a:extLst>
          </p:cNvPr>
          <p:cNvSpPr>
            <a:spLocks noGrp="1"/>
          </p:cNvSpPr>
          <p:nvPr>
            <p:ph type="sldNum" sz="quarter" idx="12"/>
          </p:nvPr>
        </p:nvSpPr>
        <p:spPr/>
        <p:txBody>
          <a:bodyPr/>
          <a:lstStyle/>
          <a:p>
            <a:pPr defTabSz="914378"/>
            <a:fld id="{FF75B4CE-5129-41CA-A75E-F2AE589D1F47}" type="slidenum">
              <a:rPr kumimoji="0" lang="en-US" smtClean="0">
                <a:solidFill>
                  <a:prstClr val="black">
                    <a:tint val="75000"/>
                  </a:prstClr>
                </a:solidFill>
              </a:rPr>
              <a:pPr defTabSz="914378"/>
              <a:t>8</a:t>
            </a:fld>
            <a:endParaRPr kumimoji="0" lang="en-US" dirty="0">
              <a:solidFill>
                <a:prstClr val="black">
                  <a:tint val="75000"/>
                </a:prstClr>
              </a:solidFill>
            </a:endParaRPr>
          </a:p>
        </p:txBody>
      </p:sp>
      <p:pic>
        <p:nvPicPr>
          <p:cNvPr id="6" name="コンテンツ プレースホルダー 14">
            <a:extLst>
              <a:ext uri="{FF2B5EF4-FFF2-40B4-BE49-F238E27FC236}">
                <a16:creationId xmlns:a16="http://schemas.microsoft.com/office/drawing/2014/main" id="{42F249DF-3B38-4AD7-BFD3-2E27442FF0F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504286" y="2358197"/>
            <a:ext cx="1296471" cy="961436"/>
          </a:xfrm>
          <a:prstGeom prst="rect">
            <a:avLst/>
          </a:prstGeom>
          <a:noFill/>
          <a:ln>
            <a:noFill/>
          </a:ln>
        </p:spPr>
      </p:pic>
      <p:pic>
        <p:nvPicPr>
          <p:cNvPr id="7" name="図 6">
            <a:extLst>
              <a:ext uri="{FF2B5EF4-FFF2-40B4-BE49-F238E27FC236}">
                <a16:creationId xmlns:a16="http://schemas.microsoft.com/office/drawing/2014/main" id="{A39C59CC-9D58-41D9-BCA6-CD0F4C1CEB3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173955" y="3747351"/>
            <a:ext cx="1231484" cy="1103985"/>
          </a:xfrm>
          <a:prstGeom prst="rect">
            <a:avLst/>
          </a:prstGeom>
          <a:noFill/>
          <a:ln>
            <a:noFill/>
          </a:ln>
        </p:spPr>
      </p:pic>
      <p:pic>
        <p:nvPicPr>
          <p:cNvPr id="8" name="図 7">
            <a:extLst>
              <a:ext uri="{FF2B5EF4-FFF2-40B4-BE49-F238E27FC236}">
                <a16:creationId xmlns:a16="http://schemas.microsoft.com/office/drawing/2014/main" id="{7B146006-F36C-4929-BB60-E6EE2E54177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514251" y="3759771"/>
            <a:ext cx="1162050" cy="1091565"/>
          </a:xfrm>
          <a:prstGeom prst="rect">
            <a:avLst/>
          </a:prstGeom>
          <a:noFill/>
          <a:ln>
            <a:noFill/>
          </a:ln>
        </p:spPr>
      </p:pic>
      <p:pic>
        <p:nvPicPr>
          <p:cNvPr id="9" name="図 8">
            <a:extLst>
              <a:ext uri="{FF2B5EF4-FFF2-40B4-BE49-F238E27FC236}">
                <a16:creationId xmlns:a16="http://schemas.microsoft.com/office/drawing/2014/main" id="{75FA4A7A-C9E3-43A5-9D36-4628F8E3DFE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62672" y="3737995"/>
            <a:ext cx="1073785" cy="1088390"/>
          </a:xfrm>
          <a:prstGeom prst="rect">
            <a:avLst/>
          </a:prstGeom>
          <a:noFill/>
          <a:ln>
            <a:noFill/>
          </a:ln>
        </p:spPr>
      </p:pic>
      <p:pic>
        <p:nvPicPr>
          <p:cNvPr id="10" name="図 9">
            <a:extLst>
              <a:ext uri="{FF2B5EF4-FFF2-40B4-BE49-F238E27FC236}">
                <a16:creationId xmlns:a16="http://schemas.microsoft.com/office/drawing/2014/main" id="{97490E6B-BF0B-4006-8AB8-A58A2243CA0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025360" y="3728921"/>
            <a:ext cx="1136015" cy="1127125"/>
          </a:xfrm>
          <a:prstGeom prst="rect">
            <a:avLst/>
          </a:prstGeom>
          <a:noFill/>
          <a:ln>
            <a:noFill/>
          </a:ln>
        </p:spPr>
      </p:pic>
      <p:pic>
        <p:nvPicPr>
          <p:cNvPr id="11" name="図 10">
            <a:extLst>
              <a:ext uri="{FF2B5EF4-FFF2-40B4-BE49-F238E27FC236}">
                <a16:creationId xmlns:a16="http://schemas.microsoft.com/office/drawing/2014/main" id="{BDB637FF-2770-4ADE-B58E-9F35710FD03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241330" y="5381160"/>
            <a:ext cx="1134745" cy="1100455"/>
          </a:xfrm>
          <a:prstGeom prst="rect">
            <a:avLst/>
          </a:prstGeom>
          <a:noFill/>
          <a:ln>
            <a:noFill/>
          </a:ln>
        </p:spPr>
      </p:pic>
      <p:pic>
        <p:nvPicPr>
          <p:cNvPr id="12" name="図 11">
            <a:extLst>
              <a:ext uri="{FF2B5EF4-FFF2-40B4-BE49-F238E27FC236}">
                <a16:creationId xmlns:a16="http://schemas.microsoft.com/office/drawing/2014/main" id="{9982E689-C96F-4D04-B860-4F0C0032F104}"/>
              </a:ext>
            </a:extLst>
          </p:cNvPr>
          <p:cNvPicPr/>
          <p:nvPr/>
        </p:nvPicPr>
        <p:blipFill>
          <a:blip r:embed="rId9">
            <a:extLst>
              <a:ext uri="{28A0092B-C50C-407E-A947-70E740481C1C}">
                <a14:useLocalDpi xmlns:a14="http://schemas.microsoft.com/office/drawing/2010/main" val="0"/>
              </a:ext>
            </a:extLst>
          </a:blip>
          <a:stretch>
            <a:fillRect/>
          </a:stretch>
        </p:blipFill>
        <p:spPr>
          <a:xfrm>
            <a:off x="5573307" y="5341847"/>
            <a:ext cx="1102995" cy="1118235"/>
          </a:xfrm>
          <a:prstGeom prst="rect">
            <a:avLst/>
          </a:prstGeom>
        </p:spPr>
      </p:pic>
      <p:pic>
        <p:nvPicPr>
          <p:cNvPr id="13" name="図 12">
            <a:extLst>
              <a:ext uri="{FF2B5EF4-FFF2-40B4-BE49-F238E27FC236}">
                <a16:creationId xmlns:a16="http://schemas.microsoft.com/office/drawing/2014/main" id="{676DB6CD-D030-4A03-9687-6B370B32D293}"/>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7567101" y="5345657"/>
            <a:ext cx="1144270" cy="1114425"/>
          </a:xfrm>
          <a:prstGeom prst="rect">
            <a:avLst/>
          </a:prstGeom>
          <a:noFill/>
          <a:ln>
            <a:noFill/>
          </a:ln>
        </p:spPr>
      </p:pic>
      <p:pic>
        <p:nvPicPr>
          <p:cNvPr id="14" name="図 13">
            <a:extLst>
              <a:ext uri="{FF2B5EF4-FFF2-40B4-BE49-F238E27FC236}">
                <a16:creationId xmlns:a16="http://schemas.microsoft.com/office/drawing/2014/main" id="{217F4960-4CC1-448A-9545-B93B066BDB6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9951508" y="5341847"/>
            <a:ext cx="1134110" cy="1143635"/>
          </a:xfrm>
          <a:prstGeom prst="rect">
            <a:avLst/>
          </a:prstGeom>
          <a:noFill/>
          <a:ln>
            <a:noFill/>
          </a:ln>
        </p:spPr>
      </p:pic>
    </p:spTree>
    <p:extLst>
      <p:ext uri="{BB962C8B-B14F-4D97-AF65-F5344CB8AC3E}">
        <p14:creationId xmlns:p14="http://schemas.microsoft.com/office/powerpoint/2010/main" val="210626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C7A965-7919-406E-BFDE-A16EAB2A7133}"/>
              </a:ext>
            </a:extLst>
          </p:cNvPr>
          <p:cNvSpPr>
            <a:spLocks noGrp="1"/>
          </p:cNvSpPr>
          <p:nvPr>
            <p:ph type="title"/>
          </p:nvPr>
        </p:nvSpPr>
        <p:spPr/>
        <p:txBody>
          <a:bodyPr/>
          <a:lstStyle/>
          <a:p>
            <a:r>
              <a:rPr kumimoji="1" lang="ja-JP" altLang="en-US" dirty="0">
                <a:highlight>
                  <a:srgbClr val="00FF00"/>
                </a:highlight>
                <a:latin typeface="UD デジタル 教科書体 NK-B" panose="02020700000000000000" pitchFamily="18" charset="-128"/>
                <a:ea typeface="UD デジタル 教科書体 NK-B" panose="02020700000000000000" pitchFamily="18" charset="-128"/>
              </a:rPr>
              <a:t>一斉学習</a:t>
            </a:r>
          </a:p>
        </p:txBody>
      </p:sp>
      <p:pic>
        <p:nvPicPr>
          <p:cNvPr id="5" name="コンテンツ プレースホルダー 4">
            <a:extLst>
              <a:ext uri="{FF2B5EF4-FFF2-40B4-BE49-F238E27FC236}">
                <a16:creationId xmlns:a16="http://schemas.microsoft.com/office/drawing/2014/main" id="{D543DE35-1AE5-4AB8-8B6C-FA6BD9248D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3321770" cy="4056056"/>
          </a:xfrm>
        </p:spPr>
      </p:pic>
      <p:pic>
        <p:nvPicPr>
          <p:cNvPr id="8" name="図 7">
            <a:extLst>
              <a:ext uri="{FF2B5EF4-FFF2-40B4-BE49-F238E27FC236}">
                <a16:creationId xmlns:a16="http://schemas.microsoft.com/office/drawing/2014/main" id="{B554E9E7-BEB7-40E1-BE23-701CCAF0A8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7807" y="582849"/>
            <a:ext cx="5692302" cy="5692302"/>
          </a:xfrm>
          <a:prstGeom prst="rect">
            <a:avLst/>
          </a:prstGeom>
          <a:ln>
            <a:noFill/>
          </a:ln>
          <a:effectLst>
            <a:outerShdw blurRad="292100" dist="139700" dir="2700000" algn="tl" rotWithShape="0">
              <a:srgbClr val="333333">
                <a:alpha val="65000"/>
              </a:srgbClr>
            </a:outerShdw>
          </a:effectLst>
        </p:spPr>
      </p:pic>
      <p:sp>
        <p:nvSpPr>
          <p:cNvPr id="7" name="テキスト ボックス 6">
            <a:extLst>
              <a:ext uri="{FF2B5EF4-FFF2-40B4-BE49-F238E27FC236}">
                <a16:creationId xmlns:a16="http://schemas.microsoft.com/office/drawing/2014/main" id="{5AA44139-AA84-4F9A-BCDA-0B0920508099}"/>
              </a:ext>
            </a:extLst>
          </p:cNvPr>
          <p:cNvSpPr txBox="1"/>
          <p:nvPr/>
        </p:nvSpPr>
        <p:spPr>
          <a:xfrm>
            <a:off x="5404817" y="957510"/>
            <a:ext cx="5276153" cy="523220"/>
          </a:xfrm>
          <a:prstGeom prst="rect">
            <a:avLst/>
          </a:prstGeom>
          <a:noFill/>
        </p:spPr>
        <p:txBody>
          <a:bodyPr wrap="square" rtlCol="0">
            <a:spAutoFit/>
          </a:bodyPr>
          <a:lstStyle/>
          <a:p>
            <a:r>
              <a:rPr kumimoji="1"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例）中学理科デジタル教材の活用</a:t>
            </a:r>
          </a:p>
        </p:txBody>
      </p:sp>
    </p:spTree>
    <p:extLst>
      <p:ext uri="{BB962C8B-B14F-4D97-AF65-F5344CB8AC3E}">
        <p14:creationId xmlns:p14="http://schemas.microsoft.com/office/powerpoint/2010/main" val="32228741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3217</TotalTime>
  <Words>2752</Words>
  <Application>Microsoft Office PowerPoint</Application>
  <PresentationFormat>ワイド画面</PresentationFormat>
  <Paragraphs>279</Paragraphs>
  <Slides>17</Slides>
  <Notes>15</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17</vt:i4>
      </vt:variant>
    </vt:vector>
  </HeadingPairs>
  <TitlesOfParts>
    <vt:vector size="33" baseType="lpstr">
      <vt:lpstr>HG丸ｺﾞｼｯｸM-PRO</vt:lpstr>
      <vt:lpstr>ＭＳ Ｐゴシック</vt:lpstr>
      <vt:lpstr>UD デジタル 教科書体 N-B</vt:lpstr>
      <vt:lpstr>UD デジタル 教科書体 NK-B</vt:lpstr>
      <vt:lpstr>UD デジタル 教科書体 NK-R</vt:lpstr>
      <vt:lpstr>UD デジタル 教科書体 NP-B</vt:lpstr>
      <vt:lpstr>UD デジタル 教科書体 NP-R</vt:lpstr>
      <vt:lpstr>游ゴシック</vt:lpstr>
      <vt:lpstr>Arial</vt:lpstr>
      <vt:lpstr>Calibri</vt:lpstr>
      <vt:lpstr>Calibri Light</vt:lpstr>
      <vt:lpstr>Candara</vt:lpstr>
      <vt:lpstr>Times New Roman</vt:lpstr>
      <vt:lpstr>Wingdings</vt:lpstr>
      <vt:lpstr>Office テーマ</vt:lpstr>
      <vt:lpstr>Worksheet</vt:lpstr>
      <vt:lpstr>鹿屋市　GIGAスクール構想 一人一台タブレットの活用に関する取組状況        令和３年１１月５日（金）</vt:lpstr>
      <vt:lpstr>「GIGAスクール構想」とは</vt:lpstr>
      <vt:lpstr>「GIGAスクール構想」とは</vt:lpstr>
      <vt:lpstr>「GIGAスクール構想」とは</vt:lpstr>
      <vt:lpstr>　鹿屋市ＧＩＧＡスクール構想の実現イメージ</vt:lpstr>
      <vt:lpstr>PowerPoint プレゼンテーション</vt:lpstr>
      <vt:lpstr>PowerPoint プレゼンテーション</vt:lpstr>
      <vt:lpstr>学校におけるICTを活用した学習場面</vt:lpstr>
      <vt:lpstr>一斉学習</vt:lpstr>
      <vt:lpstr>個別学習</vt:lpstr>
      <vt:lpstr>協働学習</vt:lpstr>
      <vt:lpstr>市ICT研究協力校（田崎小） オンライン授業の取組</vt:lpstr>
      <vt:lpstr>PowerPoint プレゼンテーション</vt:lpstr>
      <vt:lpstr>PowerPoint プレゼンテーション</vt:lpstr>
      <vt:lpstr>PowerPoint プレゼンテーション</vt:lpstr>
      <vt:lpstr>PowerPoint プレゼンテーション</vt:lpstr>
      <vt:lpstr>学校におけるICTを活用した学習場面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更新予定の校務支援システムの概要</dc:title>
  <dc:creator>指導主事</dc:creator>
  <cp:lastModifiedBy>中山 春年 h.n.</cp:lastModifiedBy>
  <cp:revision>230</cp:revision>
  <cp:lastPrinted>2021-11-04T09:27:04Z</cp:lastPrinted>
  <dcterms:created xsi:type="dcterms:W3CDTF">2015-05-21T06:27:56Z</dcterms:created>
  <dcterms:modified xsi:type="dcterms:W3CDTF">2021-11-04T22:46:24Z</dcterms:modified>
</cp:coreProperties>
</file>