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00" r:id="rId2"/>
    <p:sldMasterId id="2147483727" r:id="rId3"/>
  </p:sldMasterIdLst>
  <p:notesMasterIdLst>
    <p:notesMasterId r:id="rId13"/>
  </p:notesMasterIdLst>
  <p:handoutMasterIdLst>
    <p:handoutMasterId r:id="rId14"/>
  </p:handoutMasterIdLst>
  <p:sldIdLst>
    <p:sldId id="679" r:id="rId4"/>
    <p:sldId id="688" r:id="rId5"/>
    <p:sldId id="680" r:id="rId6"/>
    <p:sldId id="684" r:id="rId7"/>
    <p:sldId id="682" r:id="rId8"/>
    <p:sldId id="687" r:id="rId9"/>
    <p:sldId id="689" r:id="rId10"/>
    <p:sldId id="685" r:id="rId11"/>
    <p:sldId id="675" r:id="rId12"/>
  </p:sldIdLst>
  <p:sldSz cx="10080625"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0000CC"/>
    <a:srgbClr val="E6E6E6"/>
    <a:srgbClr val="FC8774"/>
    <a:srgbClr val="FFB571"/>
    <a:srgbClr val="FFCFA3"/>
    <a:srgbClr val="C0E7F2"/>
    <a:srgbClr val="A0DAEA"/>
    <a:srgbClr val="8A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8" autoAdjust="0"/>
    <p:restoredTop sz="94727" autoAdjust="0"/>
  </p:normalViewPr>
  <p:slideViewPr>
    <p:cSldViewPr>
      <p:cViewPr varScale="1">
        <p:scale>
          <a:sx n="72" d="100"/>
          <a:sy n="72" d="100"/>
        </p:scale>
        <p:origin x="606" y="72"/>
      </p:cViewPr>
      <p:guideLst>
        <p:guide orient="horz" pos="2160"/>
        <p:guide pos="3175"/>
      </p:guideLst>
    </p:cSldViewPr>
  </p:slideViewPr>
  <p:outlineViewPr>
    <p:cViewPr>
      <p:scale>
        <a:sx n="33" d="100"/>
        <a:sy n="33" d="100"/>
      </p:scale>
      <p:origin x="0" y="505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9413" cy="49371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3713"/>
          </a:xfrm>
          <a:prstGeom prst="rect">
            <a:avLst/>
          </a:prstGeom>
        </p:spPr>
        <p:txBody>
          <a:bodyPr vert="horz" lIns="91428" tIns="45714" rIns="91428" bIns="45714" rtlCol="0"/>
          <a:lstStyle>
            <a:lvl1pPr algn="r">
              <a:defRPr sz="1200"/>
            </a:lvl1pPr>
          </a:lstStyle>
          <a:p>
            <a:fld id="{68015E2D-0E4F-4893-8E34-8403F62A6E62}" type="datetimeFigureOut">
              <a:rPr kumimoji="1" lang="ja-JP" altLang="en-US" smtClean="0"/>
              <a:pPr/>
              <a:t>2021/11/5</a:t>
            </a:fld>
            <a:endParaRPr kumimoji="1" lang="ja-JP" altLang="en-US"/>
          </a:p>
        </p:txBody>
      </p:sp>
      <p:sp>
        <p:nvSpPr>
          <p:cNvPr id="4" name="フッター プレースホルダー 3"/>
          <p:cNvSpPr>
            <a:spLocks noGrp="1"/>
          </p:cNvSpPr>
          <p:nvPr>
            <p:ph type="ftr" sz="quarter" idx="2"/>
          </p:nvPr>
        </p:nvSpPr>
        <p:spPr>
          <a:xfrm>
            <a:off x="3" y="9371014"/>
            <a:ext cx="2919413" cy="493712"/>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3712"/>
          </a:xfrm>
          <a:prstGeom prst="rect">
            <a:avLst/>
          </a:prstGeom>
        </p:spPr>
        <p:txBody>
          <a:bodyPr vert="horz" lIns="91428" tIns="45714" rIns="91428" bIns="45714" rtlCol="0" anchor="b"/>
          <a:lstStyle>
            <a:lvl1pPr algn="r">
              <a:defRPr sz="1200"/>
            </a:lvl1pPr>
          </a:lstStyle>
          <a:p>
            <a:fld id="{1DDB0818-0511-4490-BC53-3D6D4289F931}" type="slidenum">
              <a:rPr kumimoji="1" lang="ja-JP" altLang="en-US" smtClean="0"/>
              <a:pPr/>
              <a:t>‹#›</a:t>
            </a:fld>
            <a:endParaRPr kumimoji="1" lang="ja-JP" altLang="en-US"/>
          </a:p>
        </p:txBody>
      </p:sp>
    </p:spTree>
    <p:extLst>
      <p:ext uri="{BB962C8B-B14F-4D97-AF65-F5344CB8AC3E}">
        <p14:creationId xmlns:p14="http://schemas.microsoft.com/office/powerpoint/2010/main" val="1596334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3" y="3"/>
            <a:ext cx="2918621" cy="493238"/>
          </a:xfrm>
          <a:prstGeom prst="rect">
            <a:avLst/>
          </a:prstGeom>
        </p:spPr>
        <p:txBody>
          <a:bodyPr vert="horz" lIns="90514" tIns="45257" rIns="90514" bIns="452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93" y="3"/>
            <a:ext cx="2918621" cy="493238"/>
          </a:xfrm>
          <a:prstGeom prst="rect">
            <a:avLst/>
          </a:prstGeom>
        </p:spPr>
        <p:txBody>
          <a:bodyPr vert="horz" lIns="90514" tIns="45257" rIns="90514" bIns="45257" rtlCol="0"/>
          <a:lstStyle>
            <a:lvl1pPr algn="r">
              <a:defRPr sz="1200"/>
            </a:lvl1pPr>
          </a:lstStyle>
          <a:p>
            <a:fld id="{B32EF7B2-CA44-4A08-9C58-11B74CE810A2}" type="datetimeFigureOut">
              <a:rPr kumimoji="1" lang="ja-JP" altLang="en-US" smtClean="0"/>
              <a:pPr/>
              <a:t>2021/11/5</a:t>
            </a:fld>
            <a:endParaRPr kumimoji="1" lang="ja-JP" altLang="en-US"/>
          </a:p>
        </p:txBody>
      </p:sp>
      <p:sp>
        <p:nvSpPr>
          <p:cNvPr id="4" name="スライド イメージ プレースホルダー 3"/>
          <p:cNvSpPr>
            <a:spLocks noGrp="1" noRot="1" noChangeAspect="1"/>
          </p:cNvSpPr>
          <p:nvPr>
            <p:ph type="sldImg" idx="2"/>
          </p:nvPr>
        </p:nvSpPr>
        <p:spPr>
          <a:xfrm>
            <a:off x="649288" y="739775"/>
            <a:ext cx="5437187" cy="3700463"/>
          </a:xfrm>
          <a:prstGeom prst="rect">
            <a:avLst/>
          </a:prstGeom>
          <a:noFill/>
          <a:ln w="12700">
            <a:solidFill>
              <a:prstClr val="black"/>
            </a:solidFill>
          </a:ln>
        </p:spPr>
        <p:txBody>
          <a:bodyPr vert="horz" lIns="90514" tIns="45257" rIns="90514" bIns="45257" rtlCol="0" anchor="ctr"/>
          <a:lstStyle/>
          <a:p>
            <a:endParaRPr lang="ja-JP" altLang="en-US"/>
          </a:p>
        </p:txBody>
      </p:sp>
      <p:sp>
        <p:nvSpPr>
          <p:cNvPr id="5" name="ノート プレースホルダー 4"/>
          <p:cNvSpPr>
            <a:spLocks noGrp="1"/>
          </p:cNvSpPr>
          <p:nvPr>
            <p:ph type="body" sz="quarter" idx="3"/>
          </p:nvPr>
        </p:nvSpPr>
        <p:spPr>
          <a:xfrm>
            <a:off x="673893" y="4686539"/>
            <a:ext cx="5387982" cy="4439132"/>
          </a:xfrm>
          <a:prstGeom prst="rect">
            <a:avLst/>
          </a:prstGeom>
        </p:spPr>
        <p:txBody>
          <a:bodyPr vert="horz" lIns="90514" tIns="45257" rIns="90514" bIns="452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3" y="9371521"/>
            <a:ext cx="2918621" cy="493237"/>
          </a:xfrm>
          <a:prstGeom prst="rect">
            <a:avLst/>
          </a:prstGeom>
        </p:spPr>
        <p:txBody>
          <a:bodyPr vert="horz" lIns="90514" tIns="45257" rIns="90514" bIns="452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93" y="9371521"/>
            <a:ext cx="2918621" cy="493237"/>
          </a:xfrm>
          <a:prstGeom prst="rect">
            <a:avLst/>
          </a:prstGeom>
        </p:spPr>
        <p:txBody>
          <a:bodyPr vert="horz" lIns="90514" tIns="45257" rIns="90514" bIns="45257" rtlCol="0" anchor="b"/>
          <a:lstStyle>
            <a:lvl1pPr algn="r">
              <a:defRPr sz="1200"/>
            </a:lvl1pPr>
          </a:lstStyle>
          <a:p>
            <a:fld id="{99A291D1-1B39-4F22-95FC-C505104FF1F5}" type="slidenum">
              <a:rPr kumimoji="1" lang="ja-JP" altLang="en-US" smtClean="0"/>
              <a:pPr/>
              <a:t>‹#›</a:t>
            </a:fld>
            <a:endParaRPr kumimoji="1" lang="ja-JP" altLang="en-US"/>
          </a:p>
        </p:txBody>
      </p:sp>
    </p:spTree>
    <p:extLst>
      <p:ext uri="{BB962C8B-B14F-4D97-AF65-F5344CB8AC3E}">
        <p14:creationId xmlns:p14="http://schemas.microsoft.com/office/powerpoint/2010/main" val="15335100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xfrm>
            <a:off x="649288" y="739775"/>
            <a:ext cx="5438775"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BCCAAA82-6AE5-4A00-A45E-CC3041C22DDE}"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220016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53" y="2130436"/>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094"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257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849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64" y="274648"/>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38" y="274648"/>
            <a:ext cx="663641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807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58" y="2130548"/>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6554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773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011"/>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3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902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6" y="1600224"/>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9" y="1600224"/>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8950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41"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41"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9476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0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60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04" y="273097"/>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53" y="1435121"/>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463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943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43" y="4800612"/>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43"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4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212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7935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64" y="274674"/>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5" y="274674"/>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1006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56" y="2130536"/>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477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9852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0" y="4406999"/>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0" y="2906725"/>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63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18"/>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6" y="1600218"/>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2893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38"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38"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281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620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181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2" y="4406916"/>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302" y="2906713"/>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3173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6"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01" y="273099"/>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36" y="1435115"/>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511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40" y="4800612"/>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40"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40"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194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658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63" y="274674"/>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68" y="274674"/>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1170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6"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23890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6"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711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31" y="1600210"/>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24318" y="1600210"/>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394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4"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4"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09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150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631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3" y="273050"/>
            <a:ext cx="331645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260" y="273058"/>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33" y="1435110"/>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118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82" y="4800601"/>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882"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882" y="5367339"/>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97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7" y="274638"/>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7" y="1600210"/>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1" y="6356366"/>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14" y="6356366"/>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8" y="6356366"/>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19C9C-7665-4BD2-91E7-677D065B3B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86937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42" y="274638"/>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42" y="1600224"/>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61"/>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6461"/>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6461"/>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AD1E8BE-2227-49B1-8D14-4BC9216DB8BD}"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40667319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6" y="274638"/>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6" y="1600218"/>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49"/>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6449"/>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6449"/>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AD1E8BE-2227-49B1-8D14-4BC9216DB8BD}"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40838855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a:extLst>
              <a:ext uri="{FF2B5EF4-FFF2-40B4-BE49-F238E27FC236}">
                <a16:creationId xmlns:a16="http://schemas.microsoft.com/office/drawing/2014/main" id="{80214006-9473-4D72-AF48-46A7761E0B64}"/>
              </a:ext>
            </a:extLst>
          </p:cNvPr>
          <p:cNvCxnSpPr>
            <a:cxnSpLocks/>
            <a:stCxn id="91" idx="3"/>
          </p:cNvCxnSpPr>
          <p:nvPr/>
        </p:nvCxnSpPr>
        <p:spPr>
          <a:xfrm>
            <a:off x="3833564" y="1654134"/>
            <a:ext cx="4159076" cy="220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矢印コネクタ 21"/>
          <p:cNvCxnSpPr>
            <a:cxnSpLocks/>
            <a:endCxn id="29" idx="2"/>
          </p:cNvCxnSpPr>
          <p:nvPr/>
        </p:nvCxnSpPr>
        <p:spPr>
          <a:xfrm flipV="1">
            <a:off x="4907281" y="390158"/>
            <a:ext cx="53129" cy="5462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角丸四角形 11">
            <a:extLst>
              <a:ext uri="{FF2B5EF4-FFF2-40B4-BE49-F238E27FC236}">
                <a16:creationId xmlns:a16="http://schemas.microsoft.com/office/drawing/2014/main" id="{040A86D5-0A7A-45AF-97AC-14905FA31528}"/>
              </a:ext>
            </a:extLst>
          </p:cNvPr>
          <p:cNvSpPr/>
          <p:nvPr/>
        </p:nvSpPr>
        <p:spPr>
          <a:xfrm>
            <a:off x="3726473" y="5334932"/>
            <a:ext cx="2538407" cy="1446783"/>
          </a:xfrm>
          <a:prstGeom prst="roundRect">
            <a:avLst/>
          </a:prstGeom>
          <a:solidFill>
            <a:schemeClr val="accent2">
              <a:lumMod val="20000"/>
              <a:lumOff val="80000"/>
            </a:schemeClr>
          </a:solidFill>
          <a:ln w="28575"/>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050" b="1" dirty="0">
              <a:latin typeface="UD デジタル 教科書体 NK-B" panose="02020700000000000000" pitchFamily="18" charset="-128"/>
              <a:ea typeface="UD デジタル 教科書体 NK-B" panose="02020700000000000000" pitchFamily="18" charset="-128"/>
            </a:endParaRPr>
          </a:p>
          <a:p>
            <a:r>
              <a:rPr kumimoji="1" lang="ja-JP" altLang="en-US" sz="1050" b="1" dirty="0">
                <a:latin typeface="UD デジタル 教科書体 NK-B" panose="02020700000000000000" pitchFamily="18" charset="-128"/>
                <a:ea typeface="UD デジタル 教科書体 NK-B" panose="02020700000000000000" pitchFamily="18" charset="-128"/>
              </a:rPr>
              <a:t>　　　　　　</a:t>
            </a:r>
            <a:endParaRPr kumimoji="1" lang="en-US" altLang="ja-JP" sz="1050" b="1" dirty="0">
              <a:latin typeface="UD デジタル 教科書体 NK-B" panose="02020700000000000000" pitchFamily="18" charset="-128"/>
              <a:ea typeface="UD デジタル 教科書体 NK-B" panose="02020700000000000000" pitchFamily="18" charset="-128"/>
            </a:endParaRPr>
          </a:p>
          <a:p>
            <a:r>
              <a:rPr kumimoji="1" lang="ja-JP" altLang="en-US" sz="1000" b="1" dirty="0">
                <a:latin typeface="UD デジタル 教科書体 NK-B" panose="02020700000000000000" pitchFamily="18" charset="-128"/>
                <a:ea typeface="UD デジタル 教科書体 NK-B" panose="02020700000000000000" pitchFamily="18" charset="-128"/>
              </a:rPr>
              <a:t>　　　　　　　</a:t>
            </a:r>
            <a:endParaRPr kumimoji="1" lang="en-US" altLang="ja-JP" sz="1000" b="1" dirty="0">
              <a:latin typeface="UD デジタル 教科書体 NK-B" panose="02020700000000000000" pitchFamily="18" charset="-128"/>
              <a:ea typeface="UD デジタル 教科書体 NK-B" panose="02020700000000000000" pitchFamily="18" charset="-128"/>
            </a:endParaRPr>
          </a:p>
          <a:p>
            <a:r>
              <a:rPr kumimoji="1" lang="ja-JP" altLang="en-US" sz="1000" b="1" dirty="0">
                <a:latin typeface="UD デジタル 教科書体 NK-B" panose="02020700000000000000" pitchFamily="18" charset="-128"/>
                <a:ea typeface="UD デジタル 教科書体 NK-B" panose="02020700000000000000" pitchFamily="18" charset="-128"/>
              </a:rPr>
              <a:t>組織図（○は理事）</a:t>
            </a:r>
            <a:endParaRPr kumimoji="1" lang="en-US" altLang="ja-JP" sz="1000" b="1" dirty="0">
              <a:latin typeface="UD デジタル 教科書体 NK-B" panose="02020700000000000000" pitchFamily="18" charset="-128"/>
              <a:ea typeface="UD デジタル 教科書体 NK-B" panose="02020700000000000000" pitchFamily="18" charset="-128"/>
            </a:endParaRPr>
          </a:p>
          <a:p>
            <a:endParaRPr lang="en-US" altLang="ja-JP" sz="400" b="1" dirty="0">
              <a:latin typeface="UD デジタル 教科書体 NK-B" panose="02020700000000000000" pitchFamily="18" charset="-128"/>
              <a:ea typeface="UD デジタル 教科書体 NK-B" panose="02020700000000000000" pitchFamily="18" charset="-128"/>
            </a:endParaRPr>
          </a:p>
          <a:p>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外国語担当職員等</a:t>
            </a:r>
            <a:r>
              <a:rPr kumimoji="1" lang="en-US" altLang="ja-JP" sz="900" b="1" dirty="0">
                <a:latin typeface="UD デジタル 教科書体 NK-B" panose="02020700000000000000" pitchFamily="18" charset="-128"/>
                <a:ea typeface="UD デジタル 教科書体 NK-B" panose="02020700000000000000" pitchFamily="18" charset="-128"/>
              </a:rPr>
              <a:t>】</a:t>
            </a:r>
          </a:p>
          <a:p>
            <a:r>
              <a:rPr kumimoji="1" lang="ja-JP" altLang="en-US" sz="900" b="1" dirty="0">
                <a:latin typeface="UD デジタル 教科書体 NK-B" panose="02020700000000000000" pitchFamily="18" charset="-128"/>
                <a:ea typeface="UD デジタル 教科書体 NK-B" panose="02020700000000000000" pitchFamily="18" charset="-128"/>
              </a:rPr>
              <a:t>○事務局長　　：各事務局校教諭（小）１人</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○研究委員長：各事務局校教諭（中）１人</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○研究委員　　：各小・中･高外国語担当者</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　 事務局長と研究委員長は研究委員に含　</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　　まない。  </a:t>
            </a:r>
            <a:endParaRPr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  </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endParaRPr kumimoji="1" lang="en-US" altLang="ja-JP" sz="1200" b="1" dirty="0">
              <a:latin typeface="UD デジタル 教科書体 NK-B" panose="02020700000000000000" pitchFamily="18" charset="-128"/>
              <a:ea typeface="UD デジタル 教科書体 NK-B" panose="02020700000000000000" pitchFamily="18" charset="-128"/>
            </a:endParaRPr>
          </a:p>
        </p:txBody>
      </p:sp>
      <p:sp>
        <p:nvSpPr>
          <p:cNvPr id="29" name="ホームベース 155">
            <a:extLst>
              <a:ext uri="{FF2B5EF4-FFF2-40B4-BE49-F238E27FC236}">
                <a16:creationId xmlns:a16="http://schemas.microsoft.com/office/drawing/2014/main" id="{B22ED2E3-192F-477D-AE24-A883EC0FE739}"/>
              </a:ext>
            </a:extLst>
          </p:cNvPr>
          <p:cNvSpPr/>
          <p:nvPr/>
        </p:nvSpPr>
        <p:spPr>
          <a:xfrm>
            <a:off x="3084188" y="118696"/>
            <a:ext cx="3756323" cy="271462"/>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fontAlgn="base">
              <a:spcBef>
                <a:spcPct val="0"/>
              </a:spcBef>
              <a:spcAft>
                <a:spcPct val="0"/>
              </a:spcAft>
              <a:defRPr/>
            </a:pPr>
            <a:r>
              <a:rPr lang="en-US" altLang="ja-JP" sz="1100" b="1" dirty="0">
                <a:solidFill>
                  <a:prstClr val="black"/>
                </a:solidFill>
                <a:latin typeface="UD デジタル 教科書体 NK-B" panose="02020700000000000000" pitchFamily="18" charset="-128"/>
                <a:ea typeface="UD デジタル 教科書体 NK-B" panose="02020700000000000000" pitchFamily="18" charset="-128"/>
              </a:rPr>
              <a:t>GLOCAL</a:t>
            </a: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rPr>
              <a:t>人材の育成　～</a:t>
            </a:r>
            <a:r>
              <a:rPr lang="en-US" altLang="ja-JP" sz="1100" b="1" dirty="0">
                <a:solidFill>
                  <a:prstClr val="black"/>
                </a:solidFill>
                <a:latin typeface="UD デジタル 教科書体 NK-B" panose="02020700000000000000" pitchFamily="18" charset="-128"/>
                <a:ea typeface="UD デジタル 教科書体 NK-B" panose="02020700000000000000" pitchFamily="18" charset="-128"/>
              </a:rPr>
              <a:t>Think Globally, Act Locally</a:t>
            </a: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sz="11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a:extLst>
              <a:ext uri="{FF2B5EF4-FFF2-40B4-BE49-F238E27FC236}">
                <a16:creationId xmlns:a16="http://schemas.microsoft.com/office/drawing/2014/main" id="{454DC95A-3428-47F0-A6EA-36E89E87C7A4}"/>
              </a:ext>
            </a:extLst>
          </p:cNvPr>
          <p:cNvSpPr txBox="1"/>
          <p:nvPr/>
        </p:nvSpPr>
        <p:spPr>
          <a:xfrm>
            <a:off x="457212" y="706515"/>
            <a:ext cx="9152162" cy="746356"/>
          </a:xfrm>
          <a:prstGeom prst="rect">
            <a:avLst/>
          </a:prstGeom>
          <a:noFill/>
          <a:ln w="28575">
            <a:solidFill>
              <a:schemeClr val="tx1"/>
            </a:solidFill>
          </a:ln>
        </p:spPr>
        <p:txBody>
          <a:bodyPr wrap="square" rtlCol="0">
            <a:spAutoFit/>
          </a:bodyPr>
          <a:lstStyle/>
          <a:p>
            <a:endParaRPr kumimoji="1" lang="ja-JP" altLang="en-US" dirty="0"/>
          </a:p>
        </p:txBody>
      </p:sp>
      <p:cxnSp>
        <p:nvCxnSpPr>
          <p:cNvPr id="33" name="直線コネクタ 32"/>
          <p:cNvCxnSpPr>
            <a:cxnSpLocks/>
          </p:cNvCxnSpPr>
          <p:nvPr/>
        </p:nvCxnSpPr>
        <p:spPr>
          <a:xfrm>
            <a:off x="9042904" y="2520082"/>
            <a:ext cx="37139" cy="41262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cxnSpLocks/>
          </p:cNvCxnSpPr>
          <p:nvPr/>
        </p:nvCxnSpPr>
        <p:spPr>
          <a:xfrm>
            <a:off x="7198003" y="2520699"/>
            <a:ext cx="17720" cy="2538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840078" y="2451628"/>
            <a:ext cx="2536" cy="12355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904288" y="2483952"/>
            <a:ext cx="2536" cy="12355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1760" y="112267"/>
            <a:ext cx="2825344" cy="253088"/>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英語力向上推進事業全体像</a:t>
            </a:r>
          </a:p>
        </p:txBody>
      </p:sp>
      <p:sp>
        <p:nvSpPr>
          <p:cNvPr id="11" name="角丸四角形 10"/>
          <p:cNvSpPr/>
          <p:nvPr/>
        </p:nvSpPr>
        <p:spPr>
          <a:xfrm>
            <a:off x="199634" y="2423891"/>
            <a:ext cx="9665214" cy="300818"/>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2" name="角丸四角形 11"/>
          <p:cNvSpPr/>
          <p:nvPr/>
        </p:nvSpPr>
        <p:spPr>
          <a:xfrm>
            <a:off x="1875517" y="2918435"/>
            <a:ext cx="1927096" cy="236509"/>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b="1" dirty="0">
                <a:latin typeface="UD デジタル 教科書体 NK-B" panose="02020700000000000000" pitchFamily="18" charset="-128"/>
                <a:ea typeface="UD デジタル 教科書体 NK-B" panose="02020700000000000000" pitchFamily="18" charset="-128"/>
              </a:rPr>
              <a:t>台北教育大教育実習生（</a:t>
            </a:r>
            <a:r>
              <a:rPr kumimoji="1" lang="en-US" altLang="ja-JP" sz="900" b="1" dirty="0">
                <a:latin typeface="UD デジタル 教科書体 NK-B" panose="02020700000000000000" pitchFamily="18" charset="-128"/>
                <a:ea typeface="UD デジタル 教科書体 NK-B" panose="02020700000000000000" pitchFamily="18" charset="-128"/>
              </a:rPr>
              <a:t>R4</a:t>
            </a:r>
            <a:r>
              <a:rPr kumimoji="1" lang="ja-JP" altLang="en-US" sz="900" b="1" dirty="0">
                <a:latin typeface="UD デジタル 教科書体 NK-B" panose="02020700000000000000" pitchFamily="18" charset="-128"/>
                <a:ea typeface="UD デジタル 教科書体 NK-B" panose="02020700000000000000" pitchFamily="18" charset="-128"/>
              </a:rPr>
              <a:t>～</a:t>
            </a:r>
            <a:r>
              <a:rPr kumimoji="1" lang="en-US" altLang="ja-JP" sz="900" b="1" dirty="0">
                <a:latin typeface="UD デジタル 教科書体 NK-B" panose="02020700000000000000" pitchFamily="18" charset="-128"/>
                <a:ea typeface="UD デジタル 教科書体 NK-B" panose="02020700000000000000" pitchFamily="18" charset="-128"/>
              </a:rPr>
              <a:t>R5</a:t>
            </a:r>
            <a:r>
              <a:rPr kumimoji="1" lang="ja-JP" altLang="en-US" sz="900" b="1" dirty="0">
                <a:latin typeface="UD デジタル 教科書体 NK-B" panose="02020700000000000000" pitchFamily="18" charset="-128"/>
                <a:ea typeface="UD デジタル 教科書体 NK-B" panose="02020700000000000000" pitchFamily="18" charset="-128"/>
              </a:rPr>
              <a:t>）</a:t>
            </a:r>
          </a:p>
        </p:txBody>
      </p:sp>
      <p:sp>
        <p:nvSpPr>
          <p:cNvPr id="13" name="角丸四角形 12"/>
          <p:cNvSpPr/>
          <p:nvPr/>
        </p:nvSpPr>
        <p:spPr>
          <a:xfrm>
            <a:off x="133207" y="2907638"/>
            <a:ext cx="1742310" cy="238262"/>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latin typeface="UD デジタル 教科書体 NK-B" panose="02020700000000000000" pitchFamily="18" charset="-128"/>
                <a:ea typeface="UD デジタル 教科書体 NK-B" panose="02020700000000000000" pitchFamily="18" charset="-128"/>
              </a:rPr>
              <a:t>ALT</a:t>
            </a:r>
            <a:r>
              <a:rPr kumimoji="1" lang="ja-JP" altLang="en-US" sz="1000" dirty="0">
                <a:latin typeface="UD デジタル 教科書体 NK-B" panose="02020700000000000000" pitchFamily="18" charset="-128"/>
                <a:ea typeface="UD デジタル 教科書体 NK-B" panose="02020700000000000000" pitchFamily="18" charset="-128"/>
              </a:rPr>
              <a:t>　</a:t>
            </a:r>
            <a:r>
              <a:rPr kumimoji="1" lang="en-US" altLang="ja-JP" sz="1000" dirty="0">
                <a:latin typeface="UD デジタル 教科書体 NK-B" panose="02020700000000000000" pitchFamily="18" charset="-128"/>
                <a:ea typeface="UD デジタル 教科書体 NK-B" panose="02020700000000000000" pitchFamily="18" charset="-128"/>
              </a:rPr>
              <a:t>/  JTE</a:t>
            </a:r>
            <a:r>
              <a:rPr kumimoji="1" lang="ja-JP" altLang="en-US" sz="1000" dirty="0">
                <a:latin typeface="UD デジタル 教科書体 NK-B" panose="02020700000000000000" pitchFamily="18" charset="-128"/>
                <a:ea typeface="UD デジタル 教科書体 NK-B" panose="02020700000000000000" pitchFamily="18" charset="-128"/>
              </a:rPr>
              <a:t>　（</a:t>
            </a:r>
            <a:r>
              <a:rPr kumimoji="1" lang="en-US" altLang="ja-JP" sz="1000" dirty="0">
                <a:latin typeface="UD デジタル 教科書体 NK-B" panose="02020700000000000000" pitchFamily="18" charset="-128"/>
                <a:ea typeface="UD デジタル 教科書体 NK-B" panose="02020700000000000000" pitchFamily="18" charset="-128"/>
              </a:rPr>
              <a:t>R3</a:t>
            </a:r>
            <a:r>
              <a:rPr kumimoji="1" lang="ja-JP" altLang="en-US" sz="1000" dirty="0">
                <a:latin typeface="UD デジタル 教科書体 NK-B" panose="02020700000000000000" pitchFamily="18" charset="-128"/>
                <a:ea typeface="UD デジタル 教科書体 NK-B" panose="02020700000000000000" pitchFamily="18" charset="-128"/>
              </a:rPr>
              <a:t>～</a:t>
            </a:r>
            <a:r>
              <a:rPr kumimoji="1" lang="en-US" altLang="ja-JP" sz="1000" dirty="0">
                <a:latin typeface="UD デジタル 教科書体 NK-B" panose="02020700000000000000" pitchFamily="18" charset="-128"/>
                <a:ea typeface="UD デジタル 教科書体 NK-B" panose="02020700000000000000" pitchFamily="18" charset="-128"/>
              </a:rPr>
              <a:t>R4</a:t>
            </a:r>
            <a:r>
              <a:rPr kumimoji="1" lang="ja-JP" altLang="en-US" sz="1000" dirty="0">
                <a:latin typeface="UD デジタル 教科書体 NK-B" panose="02020700000000000000" pitchFamily="18" charset="-128"/>
                <a:ea typeface="UD デジタル 教科書体 NK-B" panose="02020700000000000000" pitchFamily="18" charset="-128"/>
              </a:rPr>
              <a:t>）</a:t>
            </a:r>
          </a:p>
        </p:txBody>
      </p:sp>
      <p:sp>
        <p:nvSpPr>
          <p:cNvPr id="14" name="角丸四角形 13"/>
          <p:cNvSpPr/>
          <p:nvPr/>
        </p:nvSpPr>
        <p:spPr>
          <a:xfrm>
            <a:off x="6277705" y="4369761"/>
            <a:ext cx="1845598" cy="254694"/>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各種スピーチコンテスト等</a:t>
            </a:r>
          </a:p>
        </p:txBody>
      </p:sp>
      <p:sp>
        <p:nvSpPr>
          <p:cNvPr id="15" name="角丸四角形 14"/>
          <p:cNvSpPr/>
          <p:nvPr/>
        </p:nvSpPr>
        <p:spPr>
          <a:xfrm>
            <a:off x="8160913" y="2906699"/>
            <a:ext cx="1815530" cy="254694"/>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a:latin typeface="UD デジタル 教科書体 NK-B" panose="02020700000000000000" pitchFamily="18" charset="-128"/>
                <a:ea typeface="UD デジタル 教科書体 NK-B" panose="02020700000000000000" pitchFamily="18" charset="-128"/>
              </a:rPr>
              <a:t>Glocal</a:t>
            </a:r>
            <a:r>
              <a:rPr kumimoji="1" lang="ja-JP" altLang="en-US" sz="1000" dirty="0">
                <a:latin typeface="UD デジタル 教科書体 NK-B" panose="02020700000000000000" pitchFamily="18" charset="-128"/>
                <a:ea typeface="UD デジタル 教科書体 NK-B" panose="02020700000000000000" pitchFamily="18" charset="-128"/>
              </a:rPr>
              <a:t>　</a:t>
            </a:r>
            <a:r>
              <a:rPr kumimoji="1" lang="en-US" altLang="ja-JP" sz="1000" dirty="0">
                <a:latin typeface="UD デジタル 教科書体 NK-B" panose="02020700000000000000" pitchFamily="18" charset="-128"/>
                <a:ea typeface="UD デジタル 教科書体 NK-B" panose="02020700000000000000" pitchFamily="18" charset="-128"/>
              </a:rPr>
              <a:t>English</a:t>
            </a:r>
            <a:r>
              <a:rPr lang="ja-JP" altLang="en-US" sz="1000" dirty="0">
                <a:latin typeface="UD デジタル 教科書体 NK-B" panose="02020700000000000000" pitchFamily="18" charset="-128"/>
                <a:ea typeface="UD デジタル 教科書体 NK-B" panose="02020700000000000000" pitchFamily="18" charset="-128"/>
              </a:rPr>
              <a:t> </a:t>
            </a:r>
            <a:r>
              <a:rPr lang="en-US" altLang="ja-JP" sz="1000" dirty="0">
                <a:latin typeface="UD デジタル 教科書体 NK-B" panose="02020700000000000000" pitchFamily="18" charset="-128"/>
                <a:ea typeface="UD デジタル 教科書体 NK-B" panose="02020700000000000000" pitchFamily="18" charset="-128"/>
              </a:rPr>
              <a:t>Camp</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1881572" y="3145900"/>
            <a:ext cx="1846076" cy="364420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28600" indent="-228600">
              <a:buAutoNum type="arabicDbPlain"/>
            </a:pPr>
            <a:r>
              <a:rPr lang="ja-JP" altLang="en-US" sz="1050" dirty="0">
                <a:latin typeface="UD デジタル 教科書体 NK-B" panose="02020700000000000000" pitchFamily="18" charset="-128"/>
                <a:ea typeface="UD デジタル 教科書体 NK-B" panose="02020700000000000000" pitchFamily="18" charset="-128"/>
              </a:rPr>
              <a:t>鹿屋市立鹿屋女子高等</a:t>
            </a:r>
            <a:endParaRPr lang="en-US" altLang="ja-JP" sz="1050" dirty="0">
              <a:latin typeface="UD デジタル 教科書体 NK-B" panose="02020700000000000000" pitchFamily="18" charset="-128"/>
              <a:ea typeface="UD デジタル 教科書体 NK-B" panose="02020700000000000000" pitchFamily="18" charset="-128"/>
            </a:endParaRPr>
          </a:p>
          <a:p>
            <a:r>
              <a:rPr lang="ja-JP" altLang="en-US" sz="1050" dirty="0">
                <a:latin typeface="UD デジタル 教科書体 NK-B" panose="02020700000000000000" pitchFamily="18" charset="-128"/>
                <a:ea typeface="UD デジタル 教科書体 NK-B" panose="02020700000000000000" pitchFamily="18" charset="-128"/>
              </a:rPr>
              <a:t>　学校を拠点（定数の拡充）</a:t>
            </a:r>
            <a:endParaRPr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⑴　　目的等の共有</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⑵　　実施期間・人数</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⑶　　宿泊先・移動方法</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⑷　　ホームステイの実施</a:t>
            </a:r>
            <a:endParaRPr kumimoji="1" lang="en-US" altLang="ja-JP" sz="105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2"/>
            </a:pPr>
            <a:r>
              <a:rPr kumimoji="1" lang="ja-JP" altLang="en-US" sz="1050" dirty="0">
                <a:latin typeface="UD デジタル 教科書体 NK-B" panose="02020700000000000000" pitchFamily="18" charset="-128"/>
                <a:ea typeface="UD デジタル 教科書体 NK-B" panose="02020700000000000000" pitchFamily="18" charset="-128"/>
              </a:rPr>
              <a:t>国立台北教育大教育実</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習生受入校の決定（小・中）</a:t>
            </a:r>
            <a:endParaRPr kumimoji="1" lang="en-US" altLang="ja-JP" sz="105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3"/>
            </a:pPr>
            <a:r>
              <a:rPr kumimoji="1" lang="ja-JP" altLang="en-US" sz="1050" dirty="0">
                <a:latin typeface="UD デジタル 教科書体 NK-B" panose="02020700000000000000" pitchFamily="18" charset="-128"/>
                <a:ea typeface="UD デジタル 教科書体 NK-B" panose="02020700000000000000" pitchFamily="18" charset="-128"/>
              </a:rPr>
              <a:t>国立台北教育大との</a:t>
            </a:r>
            <a:r>
              <a:rPr kumimoji="1" lang="en-US" altLang="ja-JP" sz="1050" dirty="0">
                <a:latin typeface="UD デジタル 教科書体 NK-B" panose="02020700000000000000" pitchFamily="18" charset="-128"/>
                <a:ea typeface="UD デジタル 教科書体 NK-B" panose="02020700000000000000" pitchFamily="18" charset="-128"/>
              </a:rPr>
              <a:t>MO</a:t>
            </a:r>
            <a:r>
              <a:rPr kumimoji="1" lang="ja-JP" altLang="en-US" sz="1050" dirty="0">
                <a:latin typeface="UD デジタル 教科書体 NK-B" panose="02020700000000000000" pitchFamily="18" charset="-128"/>
                <a:ea typeface="UD デジタル 教科書体 NK-B" panose="02020700000000000000" pitchFamily="18" charset="-128"/>
              </a:rPr>
              <a:t> </a:t>
            </a:r>
            <a:endParaRPr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Ｕ（協定書作成）並びに、提</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携に向けた手続き</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“教えること”で“学ぶ”指</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導力向上　</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１～３は協議中</a:t>
            </a:r>
            <a:r>
              <a:rPr lang="ja-JP" altLang="en-US" sz="1050" dirty="0">
                <a:latin typeface="UD デジタル 教科書体 NK-B" panose="02020700000000000000" pitchFamily="18" charset="-128"/>
                <a:ea typeface="UD デジタル 教科書体 NK-B" panose="02020700000000000000" pitchFamily="18" charset="-128"/>
              </a:rPr>
              <a:t>（</a:t>
            </a:r>
            <a:r>
              <a:rPr kumimoji="1" lang="en-US" altLang="ja-JP" sz="1050" dirty="0">
                <a:latin typeface="UD デジタル 教科書体 NK-B" panose="02020700000000000000" pitchFamily="18" charset="-128"/>
                <a:ea typeface="UD デジタル 教科書体 NK-B" panose="02020700000000000000" pitchFamily="18" charset="-128"/>
              </a:rPr>
              <a:t>R3</a:t>
            </a:r>
            <a:r>
              <a:rPr lang="ja-JP" altLang="en-US" sz="1050" dirty="0">
                <a:latin typeface="UD デジタル 教科書体 NK-B" panose="02020700000000000000" pitchFamily="18" charset="-128"/>
                <a:ea typeface="UD デジタル 教科書体 NK-B" panose="02020700000000000000" pitchFamily="18" charset="-128"/>
              </a:rPr>
              <a:t>）</a:t>
            </a:r>
            <a:endParaRPr lang="en-US" altLang="ja-JP" sz="105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4"/>
            </a:pPr>
            <a:r>
              <a:rPr kumimoji="1" lang="ja-JP" altLang="en-US" sz="1050" dirty="0">
                <a:latin typeface="UD デジタル 教科書体 NK-B" panose="02020700000000000000" pitchFamily="18" charset="-128"/>
                <a:ea typeface="UD デジタル 教科書体 NK-B" panose="02020700000000000000" pitchFamily="18" charset="-128"/>
              </a:rPr>
              <a:t>実習期間中の</a:t>
            </a:r>
            <a:r>
              <a:rPr kumimoji="1" lang="en-US" altLang="ja-JP" sz="1050" dirty="0" err="1">
                <a:latin typeface="UD デジタル 教科書体 NK-B" panose="02020700000000000000" pitchFamily="18" charset="-128"/>
                <a:ea typeface="UD デジタル 教科書体 NK-B" panose="02020700000000000000" pitchFamily="18" charset="-128"/>
              </a:rPr>
              <a:t>Glocal</a:t>
            </a:r>
            <a:r>
              <a:rPr kumimoji="1" lang="ja-JP" altLang="en-US" sz="1050" dirty="0">
                <a:latin typeface="UD デジタル 教科書体 NK-B" panose="02020700000000000000" pitchFamily="18" charset="-128"/>
                <a:ea typeface="UD デジタル 教科書体 NK-B" panose="02020700000000000000" pitchFamily="18" charset="-128"/>
              </a:rPr>
              <a:t>　</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a:t>
            </a:r>
            <a:r>
              <a:rPr kumimoji="1" lang="en-US" altLang="ja-JP" sz="1050" dirty="0">
                <a:latin typeface="UD デジタル 教科書体 NK-B" panose="02020700000000000000" pitchFamily="18" charset="-128"/>
                <a:ea typeface="UD デジタル 教科書体 NK-B" panose="02020700000000000000" pitchFamily="18" charset="-128"/>
              </a:rPr>
              <a:t>English Camp</a:t>
            </a:r>
            <a:r>
              <a:rPr kumimoji="1" lang="ja-JP" altLang="en-US" sz="1050" dirty="0">
                <a:latin typeface="UD デジタル 教科書体 NK-B" panose="02020700000000000000" pitchFamily="18" charset="-128"/>
                <a:ea typeface="UD デジタル 教科書体 NK-B" panose="02020700000000000000" pitchFamily="18" charset="-128"/>
              </a:rPr>
              <a:t>の設定と内</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容検討</a:t>
            </a:r>
            <a:r>
              <a:rPr kumimoji="1" lang="en-US" altLang="ja-JP" sz="1050" dirty="0">
                <a:latin typeface="UD デジタル 教科書体 NK-B" panose="02020700000000000000" pitchFamily="18" charset="-128"/>
                <a:ea typeface="UD デジタル 教科書体 NK-B" panose="02020700000000000000" pitchFamily="18" charset="-128"/>
              </a:rPr>
              <a:t>(</a:t>
            </a:r>
            <a:r>
              <a:rPr kumimoji="1" lang="ja-JP" altLang="en-US" sz="1050" dirty="0">
                <a:latin typeface="UD デジタル 教科書体 NK-B" panose="02020700000000000000" pitchFamily="18" charset="-128"/>
                <a:ea typeface="UD デジタル 教科書体 NK-B" panose="02020700000000000000" pitchFamily="18" charset="-128"/>
              </a:rPr>
              <a:t>町内会・自治会・子</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ども会との連携</a:t>
            </a:r>
            <a:r>
              <a:rPr kumimoji="1" lang="en-US" altLang="ja-JP" sz="1050" dirty="0">
                <a:latin typeface="UD デジタル 教科書体 NK-B" panose="02020700000000000000" pitchFamily="18" charset="-128"/>
                <a:ea typeface="UD デジタル 教科書体 NK-B" panose="02020700000000000000" pitchFamily="18" charset="-128"/>
              </a:rPr>
              <a:t>)</a:t>
            </a:r>
          </a:p>
          <a:p>
            <a:r>
              <a:rPr kumimoji="1" lang="ja-JP" altLang="en-US" sz="1050" dirty="0">
                <a:latin typeface="UD デジタル 教科書体 NK-B" panose="02020700000000000000" pitchFamily="18" charset="-128"/>
                <a:ea typeface="UD デジタル 教科書体 NK-B" panose="02020700000000000000" pitchFamily="18" charset="-128"/>
              </a:rPr>
              <a:t>５　 帰国後の</a:t>
            </a:r>
            <a:r>
              <a:rPr kumimoji="1" lang="en-US" altLang="ja-JP" sz="1050" dirty="0">
                <a:latin typeface="UD デジタル 教科書体 NK-B" panose="02020700000000000000" pitchFamily="18" charset="-128"/>
                <a:ea typeface="UD デジタル 教科書体 NK-B" panose="02020700000000000000" pitchFamily="18" charset="-128"/>
              </a:rPr>
              <a:t>Zoom</a:t>
            </a:r>
            <a:r>
              <a:rPr kumimoji="1" lang="ja-JP" altLang="en-US" sz="1050" dirty="0">
                <a:latin typeface="UD デジタル 教科書体 NK-B" panose="02020700000000000000" pitchFamily="18" charset="-128"/>
                <a:ea typeface="UD デジタル 教科書体 NK-B" panose="02020700000000000000" pitchFamily="18" charset="-128"/>
              </a:rPr>
              <a:t>遠隔教育</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実施（年間指導計画への位</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置付け）</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コロナ禍でも遠隔で推進</a:t>
            </a:r>
            <a:endParaRPr kumimoji="1"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17" y="3147350"/>
            <a:ext cx="1742310" cy="36343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28600" indent="-228600">
              <a:buAutoNum type="arabicDbPlain"/>
            </a:pPr>
            <a:r>
              <a:rPr lang="ja-JP" altLang="en-US" sz="1000" dirty="0">
                <a:latin typeface="UD デジタル 教科書体 NK-B" panose="02020700000000000000" pitchFamily="18" charset="-128"/>
                <a:ea typeface="UD デジタル 教科書体 NK-B" panose="02020700000000000000" pitchFamily="18" charset="-128"/>
              </a:rPr>
              <a:t>育む児童生徒像の共有</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a:t>
            </a:r>
            <a:r>
              <a:rPr lang="en-US" altLang="ja-JP" sz="1000" dirty="0">
                <a:latin typeface="UD デジタル 教科書体 NK-B" panose="02020700000000000000" pitchFamily="18" charset="-128"/>
                <a:ea typeface="UD デジタル 教科書体 NK-B" panose="02020700000000000000" pitchFamily="18" charset="-128"/>
              </a:rPr>
              <a:t>ALT</a:t>
            </a:r>
            <a:r>
              <a:rPr lang="ja-JP" altLang="en-US" sz="1000" dirty="0">
                <a:latin typeface="UD デジタル 教科書体 NK-B" panose="02020700000000000000" pitchFamily="18" charset="-128"/>
                <a:ea typeface="UD デジタル 教科書体 NK-B" panose="02020700000000000000" pitchFamily="18" charset="-128"/>
              </a:rPr>
              <a:t>仕様書への記載）</a:t>
            </a:r>
            <a:endParaRPr lang="en-US" altLang="ja-JP" sz="100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2"/>
            </a:pPr>
            <a:r>
              <a:rPr lang="en-US" altLang="ja-JP" sz="1000" dirty="0">
                <a:latin typeface="UD デジタル 教科書体 NK-B" panose="02020700000000000000" pitchFamily="18" charset="-128"/>
                <a:ea typeface="UD デジタル 教科書体 NK-B" panose="02020700000000000000" pitchFamily="18" charset="-128"/>
              </a:rPr>
              <a:t>ALT</a:t>
            </a:r>
            <a:r>
              <a:rPr lang="ja-JP" altLang="en-US" sz="1000" dirty="0">
                <a:latin typeface="UD デジタル 教科書体 NK-B" panose="02020700000000000000" pitchFamily="18" charset="-128"/>
                <a:ea typeface="UD デジタル 教科書体 NK-B" panose="02020700000000000000" pitchFamily="18" charset="-128"/>
              </a:rPr>
              <a:t>の各英語圏配置計</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画（鹿屋女子高１名配置）</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３　 </a:t>
            </a:r>
            <a:r>
              <a:rPr lang="en-US" altLang="ja-JP" sz="1000" dirty="0">
                <a:latin typeface="UD デジタル 教科書体 NK-B" panose="02020700000000000000" pitchFamily="18" charset="-128"/>
                <a:ea typeface="UD デジタル 教科書体 NK-B" panose="02020700000000000000" pitchFamily="18" charset="-128"/>
              </a:rPr>
              <a:t>TT</a:t>
            </a:r>
            <a:r>
              <a:rPr lang="ja-JP" altLang="en-US" sz="1000" dirty="0">
                <a:latin typeface="UD デジタル 教科書体 NK-B" panose="02020700000000000000" pitchFamily="18" charset="-128"/>
                <a:ea typeface="UD デジタル 教科書体 NK-B" panose="02020700000000000000" pitchFamily="18" charset="-128"/>
              </a:rPr>
              <a:t>の指導改善と研修</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⑴　</a:t>
            </a:r>
            <a:r>
              <a:rPr lang="en-US" altLang="ja-JP" sz="1000" dirty="0">
                <a:latin typeface="UD デジタル 教科書体 NK-B" panose="02020700000000000000" pitchFamily="18" charset="-128"/>
                <a:ea typeface="UD デジタル 教科書体 NK-B" panose="02020700000000000000" pitchFamily="18" charset="-128"/>
              </a:rPr>
              <a:t>ALT</a:t>
            </a:r>
            <a:r>
              <a:rPr lang="ja-JP" altLang="en-US" sz="1000" dirty="0">
                <a:latin typeface="UD デジタル 教科書体 NK-B" panose="02020700000000000000" pitchFamily="18" charset="-128"/>
                <a:ea typeface="UD デジタル 教科書体 NK-B" panose="02020700000000000000" pitchFamily="18" charset="-128"/>
              </a:rPr>
              <a:t>（事前打合せ体制</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の構築）</a:t>
            </a:r>
            <a:r>
              <a:rPr lang="en-US" altLang="ja-JP" sz="1000" dirty="0">
                <a:latin typeface="UD デジタル 教科書体 NK-B" panose="02020700000000000000" pitchFamily="18" charset="-128"/>
                <a:ea typeface="UD デジタル 教科書体 NK-B" panose="02020700000000000000" pitchFamily="18" charset="-128"/>
              </a:rPr>
              <a:t>【</a:t>
            </a:r>
            <a:r>
              <a:rPr lang="ja-JP" altLang="en-US" sz="1000" dirty="0">
                <a:latin typeface="UD デジタル 教科書体 NK-B" panose="02020700000000000000" pitchFamily="18" charset="-128"/>
                <a:ea typeface="UD デジタル 教科書体 NK-B" panose="02020700000000000000" pitchFamily="18" charset="-128"/>
              </a:rPr>
              <a:t>６時間の内１時</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間以上の空き時間設定</a:t>
            </a:r>
            <a:r>
              <a:rPr lang="en-US" altLang="ja-JP" sz="1000" dirty="0">
                <a:latin typeface="UD デジタル 教科書体 NK-B" panose="02020700000000000000" pitchFamily="18" charset="-128"/>
                <a:ea typeface="UD デジタル 教科書体 NK-B" panose="02020700000000000000" pitchFamily="18" charset="-128"/>
              </a:rPr>
              <a:t>】</a:t>
            </a:r>
          </a:p>
          <a:p>
            <a:r>
              <a:rPr lang="ja-JP" altLang="en-US" sz="1000" dirty="0">
                <a:latin typeface="UD デジタル 教科書体 NK-B" panose="02020700000000000000" pitchFamily="18" charset="-128"/>
                <a:ea typeface="UD デジタル 教科書体 NK-B" panose="02020700000000000000" pitchFamily="18" charset="-128"/>
              </a:rPr>
              <a:t>　⑵　</a:t>
            </a:r>
            <a:r>
              <a:rPr lang="en-US" altLang="ja-JP" sz="1000" dirty="0">
                <a:latin typeface="UD デジタル 教科書体 NK-B" panose="02020700000000000000" pitchFamily="18" charset="-128"/>
                <a:ea typeface="UD デジタル 教科書体 NK-B" panose="02020700000000000000" pitchFamily="18" charset="-128"/>
              </a:rPr>
              <a:t>JTE</a:t>
            </a:r>
            <a:r>
              <a:rPr lang="ja-JP" altLang="en-US" sz="1000" dirty="0">
                <a:latin typeface="UD デジタル 教科書体 NK-B" panose="02020700000000000000" pitchFamily="18" charset="-128"/>
                <a:ea typeface="UD デジタル 教科書体 NK-B" panose="02020700000000000000" pitchFamily="18" charset="-128"/>
              </a:rPr>
              <a:t>（指導力向上に向</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けた関わりの強化）</a:t>
            </a:r>
            <a:endParaRPr lang="en-US" altLang="ja-JP" sz="100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4"/>
            </a:pPr>
            <a:r>
              <a:rPr lang="en-US" altLang="ja-JP" sz="1000" dirty="0">
                <a:latin typeface="UD デジタル 教科書体 NK-B" panose="02020700000000000000" pitchFamily="18" charset="-128"/>
                <a:ea typeface="UD デジタル 教科書体 NK-B" panose="02020700000000000000" pitchFamily="18" charset="-128"/>
              </a:rPr>
              <a:t>CCE</a:t>
            </a:r>
            <a:r>
              <a:rPr lang="ja-JP" altLang="en-US" sz="1000" dirty="0">
                <a:latin typeface="UD デジタル 教科書体 NK-B" panose="02020700000000000000" pitchFamily="18" charset="-128"/>
                <a:ea typeface="UD デジタル 教科書体 NK-B" panose="02020700000000000000" pitchFamily="18" charset="-128"/>
              </a:rPr>
              <a:t>教材等の共有改善</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a:t>
            </a:r>
            <a:r>
              <a:rPr lang="en-US" altLang="ja-JP" sz="1000" dirty="0">
                <a:latin typeface="UD デジタル 教科書体 NK-B" panose="02020700000000000000" pitchFamily="18" charset="-128"/>
                <a:ea typeface="UD デジタル 教科書体 NK-B" panose="02020700000000000000" pitchFamily="18" charset="-128"/>
              </a:rPr>
              <a:t>Teams</a:t>
            </a:r>
            <a:r>
              <a:rPr lang="ja-JP" altLang="en-US" sz="1000" dirty="0">
                <a:latin typeface="UD デジタル 教科書体 NK-B" panose="02020700000000000000" pitchFamily="18" charset="-128"/>
                <a:ea typeface="UD デジタル 教科書体 NK-B" panose="02020700000000000000" pitchFamily="18" charset="-128"/>
              </a:rPr>
              <a:t>の活用）</a:t>
            </a:r>
            <a:endParaRPr lang="en-US" altLang="ja-JP" sz="100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5"/>
            </a:pPr>
            <a:r>
              <a:rPr lang="ja-JP" altLang="en-US" sz="1000" dirty="0">
                <a:latin typeface="UD デジタル 教科書体 NK-B" panose="02020700000000000000" pitchFamily="18" charset="-128"/>
                <a:ea typeface="UD デジタル 教科書体 NK-B" panose="02020700000000000000" pitchFamily="18" charset="-128"/>
              </a:rPr>
              <a:t>イングリッシュガイドブッ</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ク・年間指導計画の共有</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（英語版の作成）</a:t>
            </a:r>
            <a:endParaRPr lang="en-US" altLang="ja-JP" sz="100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6"/>
            </a:pPr>
            <a:r>
              <a:rPr lang="en-US" altLang="ja-JP" sz="1000" dirty="0" err="1">
                <a:latin typeface="UD デジタル 教科書体 NK-B" panose="02020700000000000000" pitchFamily="18" charset="-128"/>
                <a:ea typeface="UD デジタル 教科書体 NK-B" panose="02020700000000000000" pitchFamily="18" charset="-128"/>
              </a:rPr>
              <a:t>Glocal</a:t>
            </a:r>
            <a:r>
              <a:rPr lang="ja-JP" altLang="en-US" sz="1000" dirty="0">
                <a:latin typeface="UD デジタル 教科書体 NK-B" panose="02020700000000000000" pitchFamily="18" charset="-128"/>
                <a:ea typeface="UD デジタル 教科書体 NK-B" panose="02020700000000000000" pitchFamily="18" charset="-128"/>
              </a:rPr>
              <a:t>人材の育成に向</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けた事業と、育む資質・能</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力の共通理解</a:t>
            </a:r>
            <a:endParaRPr lang="en-US" altLang="ja-JP" sz="100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7"/>
            </a:pPr>
            <a:r>
              <a:rPr lang="en-US" altLang="ja-JP" sz="1000" dirty="0">
                <a:latin typeface="UD デジタル 教科書体 NK-B" panose="02020700000000000000" pitchFamily="18" charset="-128"/>
                <a:ea typeface="UD デジタル 教科書体 NK-B" panose="02020700000000000000" pitchFamily="18" charset="-128"/>
              </a:rPr>
              <a:t>JTE</a:t>
            </a:r>
            <a:r>
              <a:rPr lang="ja-JP" altLang="en-US" sz="1000" dirty="0">
                <a:latin typeface="UD デジタル 教科書体 NK-B" panose="02020700000000000000" pitchFamily="18" charset="-128"/>
                <a:ea typeface="UD デジタル 教科書体 NK-B" panose="02020700000000000000" pitchFamily="18" charset="-128"/>
              </a:rPr>
              <a:t>派遣申請書提出様</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式と方法の簡略化</a:t>
            </a:r>
            <a:endParaRPr lang="en-US" altLang="ja-JP" sz="1000" dirty="0">
              <a:latin typeface="UD デジタル 教科書体 NK-B" panose="02020700000000000000" pitchFamily="18" charset="-128"/>
              <a:ea typeface="UD デジタル 教科書体 NK-B" panose="02020700000000000000" pitchFamily="18" charset="-128"/>
            </a:endParaRPr>
          </a:p>
          <a:p>
            <a:pPr marL="228600" indent="-228600">
              <a:buAutoNum type="arabicDbPlain" startAt="8"/>
            </a:pPr>
            <a:r>
              <a:rPr lang="ja-JP" altLang="en-US" sz="1000" dirty="0">
                <a:latin typeface="UD デジタル 教科書体 NK-B" panose="02020700000000000000" pitchFamily="18" charset="-128"/>
                <a:ea typeface="UD デジタル 教科書体 NK-B" panose="02020700000000000000" pitchFamily="18" charset="-128"/>
              </a:rPr>
              <a:t>ホームページ、ツイッター</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鹿屋市英語教育推進会議</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等の発信体制の構築</a:t>
            </a:r>
            <a:endParaRPr lang="en-US" altLang="ja-JP" sz="1000" dirty="0">
              <a:latin typeface="UD デジタル 教科書体 NK-B" panose="02020700000000000000" pitchFamily="18" charset="-128"/>
              <a:ea typeface="UD デジタル 教科書体 NK-B" panose="02020700000000000000" pitchFamily="18" charset="-128"/>
            </a:endParaRPr>
          </a:p>
          <a:p>
            <a:endParaRPr lang="en-US" altLang="ja-JP" sz="1050" dirty="0">
              <a:latin typeface="UD デジタル 教科書体 NK-B" panose="02020700000000000000" pitchFamily="18" charset="-128"/>
              <a:ea typeface="UD デジタル 教科書体 NK-B" panose="02020700000000000000" pitchFamily="18" charset="-128"/>
            </a:endParaRPr>
          </a:p>
          <a:p>
            <a:endParaRPr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6264880" y="4620859"/>
            <a:ext cx="1882896" cy="216085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050" dirty="0">
                <a:latin typeface="UD デジタル 教科書体 NK-B" panose="02020700000000000000" pitchFamily="18" charset="-128"/>
                <a:ea typeface="UD デジタル 教科書体 NK-B" panose="02020700000000000000" pitchFamily="18" charset="-128"/>
              </a:rPr>
              <a:t>１　平和の花束（英語部門）</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⑴　　グローカル課題の解決</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と発信の機会</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⑵　　国立台北教育大附属小</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学校の参加（</a:t>
            </a:r>
            <a:r>
              <a:rPr kumimoji="1" lang="en-US" altLang="ja-JP" sz="1050" dirty="0">
                <a:latin typeface="UD デジタル 教科書体 NK-B" panose="02020700000000000000" pitchFamily="18" charset="-128"/>
                <a:ea typeface="UD デジタル 教科書体 NK-B" panose="02020700000000000000" pitchFamily="18" charset="-128"/>
              </a:rPr>
              <a:t>R5</a:t>
            </a:r>
            <a:r>
              <a:rPr kumimoji="1" lang="ja-JP" altLang="en-US" sz="1050" dirty="0">
                <a:latin typeface="UD デジタル 教科書体 NK-B" panose="02020700000000000000" pitchFamily="18" charset="-128"/>
                <a:ea typeface="UD デジタル 教科書体 NK-B" panose="02020700000000000000" pitchFamily="18" charset="-128"/>
              </a:rPr>
              <a:t>～）</a:t>
            </a:r>
            <a:endParaRPr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２　鹿屋市小中学生英語トピッ</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クトーク（中）・スキッ（小）・</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弁論（中）大会の開催</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a:t>
            </a:r>
            <a:r>
              <a:rPr kumimoji="1" lang="en-US" altLang="ja-JP" sz="1050" dirty="0">
                <a:latin typeface="UD デジタル 教科書体 NK-B" panose="02020700000000000000" pitchFamily="18" charset="-128"/>
                <a:ea typeface="UD デジタル 教科書体 NK-B" panose="02020700000000000000" pitchFamily="18" charset="-128"/>
              </a:rPr>
              <a:t>※</a:t>
            </a:r>
            <a:r>
              <a:rPr kumimoji="1" lang="ja-JP" altLang="en-US" sz="1050" dirty="0">
                <a:latin typeface="UD デジタル 教科書体 NK-B" panose="02020700000000000000" pitchFamily="18" charset="-128"/>
                <a:ea typeface="UD デジタル 教科書体 NK-B" panose="02020700000000000000" pitchFamily="18" charset="-128"/>
              </a:rPr>
              <a:t>　 トピックトークとスキット</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については、郷土の魅力を</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発信するテーマを設定</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３　最優秀賞者の台北市内派</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遣（</a:t>
            </a:r>
            <a:r>
              <a:rPr kumimoji="1" lang="en-US" altLang="ja-JP" sz="1050" dirty="0">
                <a:latin typeface="UD デジタル 教科書体 NK-B" panose="02020700000000000000" pitchFamily="18" charset="-128"/>
                <a:ea typeface="UD デジタル 教科書体 NK-B" panose="02020700000000000000" pitchFamily="18" charset="-128"/>
              </a:rPr>
              <a:t>R</a:t>
            </a:r>
            <a:r>
              <a:rPr kumimoji="1" lang="ja-JP" altLang="en-US" sz="1050" dirty="0">
                <a:latin typeface="UD デジタル 教科書体 NK-B" panose="02020700000000000000" pitchFamily="18" charset="-128"/>
                <a:ea typeface="UD デジタル 教科書体 NK-B" panose="02020700000000000000" pitchFamily="18" charset="-128"/>
              </a:rPr>
              <a:t>５～）　</a:t>
            </a:r>
            <a:r>
              <a:rPr kumimoji="1" lang="en-US" altLang="ja-JP" sz="1050" dirty="0">
                <a:latin typeface="UD デジタル 教科書体 NK-B" panose="02020700000000000000" pitchFamily="18" charset="-128"/>
                <a:ea typeface="UD デジタル 教科書体 NK-B" panose="02020700000000000000" pitchFamily="18" charset="-128"/>
              </a:rPr>
              <a:t>※</a:t>
            </a:r>
            <a:r>
              <a:rPr kumimoji="1" lang="ja-JP" altLang="en-US" sz="1050" dirty="0">
                <a:latin typeface="UD デジタル 教科書体 NK-B" panose="02020700000000000000" pitchFamily="18" charset="-128"/>
                <a:ea typeface="UD デジタル 教科書体 NK-B" panose="02020700000000000000" pitchFamily="18" charset="-128"/>
              </a:rPr>
              <a:t>副賞として</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a:t>
            </a:r>
            <a:endParaRPr kumimoji="1"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35" name="ホームベース 155">
            <a:extLst>
              <a:ext uri="{FF2B5EF4-FFF2-40B4-BE49-F238E27FC236}">
                <a16:creationId xmlns:a16="http://schemas.microsoft.com/office/drawing/2014/main" id="{31DE8935-ED0C-4F8A-8673-B4848C164157}"/>
              </a:ext>
            </a:extLst>
          </p:cNvPr>
          <p:cNvSpPr/>
          <p:nvPr/>
        </p:nvSpPr>
        <p:spPr>
          <a:xfrm>
            <a:off x="1314797" y="622530"/>
            <a:ext cx="7776864" cy="271462"/>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rPr>
              <a:t>地球規模で様々な問題を考え、郷土の魅力を生かして、</a:t>
            </a:r>
            <a:r>
              <a:rPr lang="ja-JP" altLang="en-US" sz="1100" b="1" dirty="0">
                <a:solidFill>
                  <a:srgbClr val="FF0000"/>
                </a:solidFill>
                <a:latin typeface="UD デジタル 教科書体 NK-B" panose="02020700000000000000" pitchFamily="18" charset="-128"/>
                <a:ea typeface="UD デジタル 教科書体 NK-B" panose="02020700000000000000" pitchFamily="18" charset="-128"/>
              </a:rPr>
              <a:t>英語を使って</a:t>
            </a: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rPr>
              <a:t>、能動的に課題解決に向けた行動を起こす児童生徒の育成</a:t>
            </a:r>
            <a:endParaRPr lang="ja-JP" altLang="en-US" sz="1100" dirty="0"/>
          </a:p>
        </p:txBody>
      </p:sp>
      <p:sp>
        <p:nvSpPr>
          <p:cNvPr id="40" name="ホームベース 155">
            <a:extLst>
              <a:ext uri="{FF2B5EF4-FFF2-40B4-BE49-F238E27FC236}">
                <a16:creationId xmlns:a16="http://schemas.microsoft.com/office/drawing/2014/main" id="{72BDE5A6-D73B-4E46-924C-462595D557C0}"/>
              </a:ext>
            </a:extLst>
          </p:cNvPr>
          <p:cNvSpPr/>
          <p:nvPr/>
        </p:nvSpPr>
        <p:spPr>
          <a:xfrm>
            <a:off x="599238" y="1001946"/>
            <a:ext cx="2880320" cy="271462"/>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100" b="1" dirty="0">
                <a:latin typeface="UD デジタル 教科書体 NK-B" panose="02020700000000000000" pitchFamily="18" charset="-128"/>
                <a:ea typeface="UD デジタル 教科書体 NK-B" panose="02020700000000000000" pitchFamily="18" charset="-128"/>
              </a:rPr>
              <a:t>郷土の課題解決に貢献する志を持った人材</a:t>
            </a:r>
          </a:p>
        </p:txBody>
      </p:sp>
      <p:sp>
        <p:nvSpPr>
          <p:cNvPr id="41" name="ホームベース 155">
            <a:extLst>
              <a:ext uri="{FF2B5EF4-FFF2-40B4-BE49-F238E27FC236}">
                <a16:creationId xmlns:a16="http://schemas.microsoft.com/office/drawing/2014/main" id="{29144F0C-F9D5-468C-B95A-FA84CDC4E2E6}"/>
              </a:ext>
            </a:extLst>
          </p:cNvPr>
          <p:cNvSpPr/>
          <p:nvPr/>
        </p:nvSpPr>
        <p:spPr>
          <a:xfrm>
            <a:off x="3726473" y="1001290"/>
            <a:ext cx="5778900" cy="271462"/>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100" b="1" dirty="0">
                <a:latin typeface="UD デジタル 教科書体 NK-B" panose="02020700000000000000" pitchFamily="18" charset="-128"/>
                <a:ea typeface="UD デジタル 教科書体 NK-B" panose="02020700000000000000" pitchFamily="18" charset="-128"/>
              </a:rPr>
              <a:t>グローバルな視点を持ち、郷土の魅力を世界に発信し、持続可能な社会の発展に貢献する人材</a:t>
            </a:r>
          </a:p>
        </p:txBody>
      </p:sp>
      <p:sp>
        <p:nvSpPr>
          <p:cNvPr id="44" name="ホームベース 155">
            <a:extLst>
              <a:ext uri="{FF2B5EF4-FFF2-40B4-BE49-F238E27FC236}">
                <a16:creationId xmlns:a16="http://schemas.microsoft.com/office/drawing/2014/main" id="{A6699842-98BB-498D-832D-BAB9CA33FC8F}"/>
              </a:ext>
            </a:extLst>
          </p:cNvPr>
          <p:cNvSpPr/>
          <p:nvPr/>
        </p:nvSpPr>
        <p:spPr>
          <a:xfrm>
            <a:off x="4025547" y="1393335"/>
            <a:ext cx="1990321" cy="271462"/>
          </a:xfrm>
          <a:prstGeom prst="homePlate">
            <a:avLst>
              <a:gd name="adj" fmla="val 1429"/>
            </a:avLst>
          </a:prstGeom>
          <a:solidFill>
            <a:schemeClr val="accent6">
              <a:lumMod val="60000"/>
              <a:lumOff val="4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100" b="1" dirty="0">
                <a:solidFill>
                  <a:srgbClr val="FF0000"/>
                </a:solidFill>
                <a:latin typeface="UD デジタル 教科書体 NK-B" panose="02020700000000000000" pitchFamily="18" charset="-128"/>
                <a:ea typeface="UD デジタル 教科書体 NK-B" panose="02020700000000000000" pitchFamily="18" charset="-128"/>
              </a:rPr>
              <a:t>コミュニケーション能力の育成 </a:t>
            </a:r>
            <a:endParaRPr lang="en-US" altLang="ja-JP" sz="11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5" name="ホームベース 155">
            <a:extLst>
              <a:ext uri="{FF2B5EF4-FFF2-40B4-BE49-F238E27FC236}">
                <a16:creationId xmlns:a16="http://schemas.microsoft.com/office/drawing/2014/main" id="{6B662788-4F15-4D7B-9053-15066F14C3D5}"/>
              </a:ext>
            </a:extLst>
          </p:cNvPr>
          <p:cNvSpPr/>
          <p:nvPr/>
        </p:nvSpPr>
        <p:spPr>
          <a:xfrm>
            <a:off x="1767269" y="1869687"/>
            <a:ext cx="6546086" cy="271462"/>
          </a:xfrm>
          <a:prstGeom prst="homePlate">
            <a:avLst>
              <a:gd name="adj" fmla="val 1429"/>
            </a:avLst>
          </a:prstGeom>
          <a:solidFill>
            <a:schemeClr val="accent6">
              <a:lumMod val="60000"/>
              <a:lumOff val="4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100" b="1" dirty="0">
                <a:solidFill>
                  <a:srgbClr val="FF0000"/>
                </a:solidFill>
                <a:latin typeface="UD デジタル 教科書体 NK-B" panose="02020700000000000000" pitchFamily="18" charset="-128"/>
                <a:ea typeface="UD デジタル 教科書体 NK-B" panose="02020700000000000000" pitchFamily="18" charset="-128"/>
              </a:rPr>
              <a:t>コミュニケーション能力の素地と基礎の育成</a:t>
            </a:r>
            <a:r>
              <a:rPr lang="ja-JP" altLang="en-US" sz="1100" b="1" dirty="0">
                <a:latin typeface="UD デジタル 教科書体 NK-B" panose="02020700000000000000" pitchFamily="18" charset="-128"/>
                <a:ea typeface="UD デジタル 教科書体 NK-B" panose="02020700000000000000" pitchFamily="18" charset="-128"/>
              </a:rPr>
              <a:t>（教育課程特例：小１～小６　</a:t>
            </a:r>
            <a:r>
              <a:rPr lang="ja-JP" altLang="en-US" sz="1100" b="1" dirty="0">
                <a:solidFill>
                  <a:srgbClr val="FF0000"/>
                </a:solidFill>
                <a:latin typeface="UD デジタル 教科書体 NK-B" panose="02020700000000000000" pitchFamily="18" charset="-128"/>
                <a:ea typeface="UD デジタル 教科書体 NK-B" panose="02020700000000000000" pitchFamily="18" charset="-128"/>
              </a:rPr>
              <a:t>英語科としての育成</a:t>
            </a:r>
            <a:r>
              <a:rPr lang="ja-JP" altLang="en-US" sz="1100" b="1" dirty="0">
                <a:latin typeface="UD デジタル 教科書体 NK-B" panose="02020700000000000000" pitchFamily="18" charset="-128"/>
                <a:ea typeface="UD デジタル 教科書体 NK-B" panose="02020700000000000000" pitchFamily="18" charset="-128"/>
              </a:rPr>
              <a:t>を目指す）</a:t>
            </a:r>
          </a:p>
        </p:txBody>
      </p:sp>
      <p:sp>
        <p:nvSpPr>
          <p:cNvPr id="57" name="ホームベース 155">
            <a:extLst>
              <a:ext uri="{FF2B5EF4-FFF2-40B4-BE49-F238E27FC236}">
                <a16:creationId xmlns:a16="http://schemas.microsoft.com/office/drawing/2014/main" id="{2928D4D3-60F6-4829-9FB3-175B7B215C5F}"/>
              </a:ext>
            </a:extLst>
          </p:cNvPr>
          <p:cNvSpPr/>
          <p:nvPr/>
        </p:nvSpPr>
        <p:spPr>
          <a:xfrm>
            <a:off x="549323" y="2265852"/>
            <a:ext cx="1614141" cy="369491"/>
          </a:xfrm>
          <a:prstGeom prst="homePlate">
            <a:avLst>
              <a:gd name="adj" fmla="val 1429"/>
            </a:avLst>
          </a:prstGeom>
          <a:solidFill>
            <a:schemeClr val="accent6">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Step1</a:t>
            </a:r>
            <a:r>
              <a:rPr lang="ja-JP" altLang="en-US" sz="1100" b="1" dirty="0">
                <a:latin typeface="UD デジタル 教科書体 NK-B" panose="02020700000000000000" pitchFamily="18" charset="-128"/>
                <a:ea typeface="UD デジタル 教科書体 NK-B" panose="02020700000000000000" pitchFamily="18" charset="-128"/>
              </a:rPr>
              <a:t>　　</a:t>
            </a:r>
            <a:endParaRPr lang="en-US" altLang="ja-JP" sz="1100" b="1" dirty="0">
              <a:latin typeface="UD デジタル 教科書体 NK-B" panose="02020700000000000000" pitchFamily="18" charset="-128"/>
              <a:ea typeface="UD デジタル 教科書体 NK-B" panose="02020700000000000000" pitchFamily="18" charset="-128"/>
            </a:endParaRP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グローバルとの出会い</a:t>
            </a:r>
          </a:p>
        </p:txBody>
      </p:sp>
      <p:sp>
        <p:nvSpPr>
          <p:cNvPr id="58" name="ホームベース 155">
            <a:extLst>
              <a:ext uri="{FF2B5EF4-FFF2-40B4-BE49-F238E27FC236}">
                <a16:creationId xmlns:a16="http://schemas.microsoft.com/office/drawing/2014/main" id="{96BBC046-A27D-4807-BEFF-BE36D7FE68A0}"/>
              </a:ext>
            </a:extLst>
          </p:cNvPr>
          <p:cNvSpPr/>
          <p:nvPr/>
        </p:nvSpPr>
        <p:spPr>
          <a:xfrm>
            <a:off x="2868935" y="2240913"/>
            <a:ext cx="1584954" cy="385170"/>
          </a:xfrm>
          <a:prstGeom prst="homePlate">
            <a:avLst>
              <a:gd name="adj" fmla="val 1429"/>
            </a:avLst>
          </a:prstGeom>
          <a:solidFill>
            <a:schemeClr val="accent5">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a:t>
            </a:r>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2   </a:t>
            </a:r>
            <a:r>
              <a:rPr lang="ja-JP" altLang="en-US" sz="1100" b="1" dirty="0">
                <a:latin typeface="UD デジタル 教科書体 NK-B" panose="02020700000000000000" pitchFamily="18" charset="-128"/>
                <a:ea typeface="UD デジタル 教科書体 NK-B" panose="02020700000000000000" pitchFamily="18" charset="-128"/>
              </a:rPr>
              <a:t>　　　　</a:t>
            </a:r>
            <a:endParaRPr lang="en-US" altLang="ja-JP" sz="1100" b="1" dirty="0">
              <a:latin typeface="UD デジタル 教科書体 NK-B" panose="02020700000000000000" pitchFamily="18" charset="-128"/>
              <a:ea typeface="UD デジタル 教科書体 NK-B" panose="02020700000000000000" pitchFamily="18" charset="-128"/>
            </a:endParaRP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グローカル課題の発見</a:t>
            </a:r>
          </a:p>
        </p:txBody>
      </p:sp>
      <p:sp>
        <p:nvSpPr>
          <p:cNvPr id="59" name="ホームベース 155">
            <a:extLst>
              <a:ext uri="{FF2B5EF4-FFF2-40B4-BE49-F238E27FC236}">
                <a16:creationId xmlns:a16="http://schemas.microsoft.com/office/drawing/2014/main" id="{38FE18E8-6B65-4F27-95CC-447790152306}"/>
              </a:ext>
            </a:extLst>
          </p:cNvPr>
          <p:cNvSpPr/>
          <p:nvPr/>
        </p:nvSpPr>
        <p:spPr>
          <a:xfrm>
            <a:off x="5170570" y="2247909"/>
            <a:ext cx="1718844" cy="370900"/>
          </a:xfrm>
          <a:prstGeom prst="homePlate">
            <a:avLst>
              <a:gd name="adj" fmla="val 1429"/>
            </a:avLst>
          </a:prstGeom>
          <a:solidFill>
            <a:schemeClr val="accent1">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 3   </a:t>
            </a: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グローカル課題への取組</a:t>
            </a:r>
          </a:p>
        </p:txBody>
      </p:sp>
      <p:sp>
        <p:nvSpPr>
          <p:cNvPr id="60" name="ホームベース 155">
            <a:extLst>
              <a:ext uri="{FF2B5EF4-FFF2-40B4-BE49-F238E27FC236}">
                <a16:creationId xmlns:a16="http://schemas.microsoft.com/office/drawing/2014/main" id="{7420594A-241C-4B9B-9D5E-84E28ED5767C}"/>
              </a:ext>
            </a:extLst>
          </p:cNvPr>
          <p:cNvSpPr/>
          <p:nvPr/>
        </p:nvSpPr>
        <p:spPr>
          <a:xfrm>
            <a:off x="7627240" y="2240653"/>
            <a:ext cx="1920976" cy="370900"/>
          </a:xfrm>
          <a:prstGeom prst="homePlate">
            <a:avLst>
              <a:gd name="adj" fmla="val 1429"/>
            </a:avLst>
          </a:prstGeom>
          <a:solidFill>
            <a:schemeClr val="accent4">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en-US" altLang="ja-JP" sz="1100" b="1" dirty="0">
                <a:latin typeface="UD デジタル 教科書体 NK-B" panose="02020700000000000000" pitchFamily="18" charset="-128"/>
                <a:ea typeface="UD デジタル 教科書体 NK-B" panose="02020700000000000000" pitchFamily="18" charset="-128"/>
              </a:rPr>
              <a:t>Step 4</a:t>
            </a: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グローカル課題の解決と発信</a:t>
            </a:r>
          </a:p>
        </p:txBody>
      </p:sp>
      <p:sp>
        <p:nvSpPr>
          <p:cNvPr id="61" name="矢印: 右 60">
            <a:extLst>
              <a:ext uri="{FF2B5EF4-FFF2-40B4-BE49-F238E27FC236}">
                <a16:creationId xmlns:a16="http://schemas.microsoft.com/office/drawing/2014/main" id="{CD390521-82EF-430E-A5F0-99CDB2732487}"/>
              </a:ext>
            </a:extLst>
          </p:cNvPr>
          <p:cNvSpPr/>
          <p:nvPr/>
        </p:nvSpPr>
        <p:spPr>
          <a:xfrm>
            <a:off x="2206599" y="2246963"/>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0000"/>
                </a:solidFill>
              </a:rPr>
              <a:t>気づき</a:t>
            </a:r>
          </a:p>
        </p:txBody>
      </p:sp>
      <p:sp>
        <p:nvSpPr>
          <p:cNvPr id="81" name="正方形/長方形 80">
            <a:extLst>
              <a:ext uri="{FF2B5EF4-FFF2-40B4-BE49-F238E27FC236}">
                <a16:creationId xmlns:a16="http://schemas.microsoft.com/office/drawing/2014/main" id="{D14884D6-2079-4F8E-A49E-825EAE3FEA42}"/>
              </a:ext>
            </a:extLst>
          </p:cNvPr>
          <p:cNvSpPr/>
          <p:nvPr/>
        </p:nvSpPr>
        <p:spPr>
          <a:xfrm>
            <a:off x="8147776" y="3161393"/>
            <a:ext cx="1846174" cy="1036406"/>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050" dirty="0">
                <a:latin typeface="UD デジタル 教科書体 NK-B" panose="02020700000000000000" pitchFamily="18" charset="-128"/>
                <a:ea typeface="UD デジタル 教科書体 NK-B" panose="02020700000000000000" pitchFamily="18" charset="-128"/>
              </a:rPr>
              <a:t>１ 　各英語圏（公民館等）</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での開催</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lang="en-US" altLang="ja-JP" sz="1050" dirty="0">
                <a:latin typeface="UD デジタル 教科書体 NK-B" panose="02020700000000000000" pitchFamily="18" charset="-128"/>
                <a:ea typeface="UD デジタル 教科書体 NK-B" panose="02020700000000000000" pitchFamily="18" charset="-128"/>
              </a:rPr>
              <a:t>  </a:t>
            </a:r>
            <a:r>
              <a:rPr lang="ja-JP" altLang="en-US" sz="1050" dirty="0">
                <a:latin typeface="UD デジタル 教科書体 NK-B" panose="02020700000000000000" pitchFamily="18" charset="-128"/>
                <a:ea typeface="UD デジタル 教科書体 NK-B" panose="02020700000000000000" pitchFamily="18" charset="-128"/>
              </a:rPr>
              <a:t>⑴　 </a:t>
            </a:r>
            <a:r>
              <a:rPr kumimoji="1" lang="ja-JP" altLang="en-US" sz="1050" dirty="0">
                <a:latin typeface="UD デジタル 教科書体 NK-B" panose="02020700000000000000" pitchFamily="18" charset="-128"/>
                <a:ea typeface="UD デジタル 教科書体 NK-B" panose="02020700000000000000" pitchFamily="18" charset="-128"/>
              </a:rPr>
              <a:t>郷土の魅力紹介</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⑵　 郷土のグローカル課題　</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の解決と発信（発表）</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⑶　 地域のでのおもてなし</a:t>
            </a:r>
            <a:endParaRPr kumimoji="1" lang="en-US" altLang="ja-JP" sz="1050" dirty="0">
              <a:latin typeface="UD デジタル 教科書体 NK-B" panose="02020700000000000000" pitchFamily="18" charset="-128"/>
              <a:ea typeface="UD デジタル 教科書体 NK-B" panose="02020700000000000000" pitchFamily="18" charset="-128"/>
            </a:endParaRPr>
          </a:p>
          <a:p>
            <a:endParaRPr kumimoji="1"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83" name="角丸四角形 13">
            <a:extLst>
              <a:ext uri="{FF2B5EF4-FFF2-40B4-BE49-F238E27FC236}">
                <a16:creationId xmlns:a16="http://schemas.microsoft.com/office/drawing/2014/main" id="{4C809E30-3108-43AD-90D6-181C56E2DFE1}"/>
              </a:ext>
            </a:extLst>
          </p:cNvPr>
          <p:cNvSpPr/>
          <p:nvPr/>
        </p:nvSpPr>
        <p:spPr>
          <a:xfrm>
            <a:off x="6233570" y="2903475"/>
            <a:ext cx="1912471" cy="254694"/>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シンポジウム（</a:t>
            </a:r>
            <a:r>
              <a:rPr kumimoji="1" lang="en-US" altLang="ja-JP" sz="1000" dirty="0">
                <a:latin typeface="UD デジタル 教科書体 NK-B" panose="02020700000000000000" pitchFamily="18" charset="-128"/>
                <a:ea typeface="UD デジタル 教科書体 NK-B" panose="02020700000000000000" pitchFamily="18" charset="-128"/>
              </a:rPr>
              <a:t>R5</a:t>
            </a:r>
            <a:r>
              <a:rPr kumimoji="1" lang="ja-JP" altLang="en-US" sz="1000" dirty="0">
                <a:latin typeface="UD デジタル 教科書体 NK-B" panose="02020700000000000000" pitchFamily="18" charset="-128"/>
                <a:ea typeface="UD デジタル 教科書体 NK-B" panose="02020700000000000000" pitchFamily="18" charset="-128"/>
              </a:rPr>
              <a:t>、</a:t>
            </a:r>
            <a:r>
              <a:rPr kumimoji="1" lang="en-US" altLang="ja-JP" sz="1000" dirty="0">
                <a:latin typeface="UD デジタル 教科書体 NK-B" panose="02020700000000000000" pitchFamily="18" charset="-128"/>
                <a:ea typeface="UD デジタル 教科書体 NK-B" panose="02020700000000000000" pitchFamily="18" charset="-128"/>
              </a:rPr>
              <a:t>R7</a:t>
            </a:r>
            <a:r>
              <a:rPr kumimoji="1" lang="ja-JP" altLang="en-US" sz="1000" dirty="0">
                <a:latin typeface="UD デジタル 教科書体 NK-B" panose="02020700000000000000" pitchFamily="18" charset="-128"/>
                <a:ea typeface="UD デジタル 教科書体 NK-B" panose="02020700000000000000" pitchFamily="18" charset="-128"/>
              </a:rPr>
              <a:t>）</a:t>
            </a:r>
          </a:p>
        </p:txBody>
      </p:sp>
      <p:sp>
        <p:nvSpPr>
          <p:cNvPr id="84" name="正方形/長方形 83">
            <a:extLst>
              <a:ext uri="{FF2B5EF4-FFF2-40B4-BE49-F238E27FC236}">
                <a16:creationId xmlns:a16="http://schemas.microsoft.com/office/drawing/2014/main" id="{213CD2AF-34DB-4A9D-8A26-D546DF5F227C}"/>
              </a:ext>
            </a:extLst>
          </p:cNvPr>
          <p:cNvSpPr/>
          <p:nvPr/>
        </p:nvSpPr>
        <p:spPr>
          <a:xfrm>
            <a:off x="6248442" y="3154944"/>
            <a:ext cx="1899334" cy="104285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050" dirty="0">
                <a:latin typeface="UD デジタル 教科書体 NK-B" panose="02020700000000000000" pitchFamily="18" charset="-128"/>
                <a:ea typeface="UD デジタル 教科書体 NK-B" panose="02020700000000000000" pitchFamily="18" charset="-128"/>
              </a:rPr>
              <a:t>１　英語教育シンポジウム</a:t>
            </a:r>
            <a:r>
              <a:rPr kumimoji="1" lang="en-US" altLang="ja-JP" sz="1050" dirty="0">
                <a:latin typeface="UD デジタル 教科書体 NK-B" panose="02020700000000000000" pitchFamily="18" charset="-128"/>
                <a:ea typeface="UD デジタル 教科書体 NK-B" panose="02020700000000000000" pitchFamily="18" charset="-128"/>
              </a:rPr>
              <a:t>in </a:t>
            </a:r>
          </a:p>
          <a:p>
            <a:r>
              <a:rPr lang="en-US" altLang="ja-JP" sz="1050" dirty="0">
                <a:latin typeface="UD デジタル 教科書体 NK-B" panose="02020700000000000000" pitchFamily="18" charset="-128"/>
                <a:ea typeface="UD デジタル 教科書体 NK-B" panose="02020700000000000000" pitchFamily="18" charset="-128"/>
              </a:rPr>
              <a:t>  </a:t>
            </a:r>
            <a:r>
              <a:rPr kumimoji="1" lang="en-US" altLang="ja-JP" sz="1050" dirty="0" err="1">
                <a:latin typeface="UD デジタル 教科書体 NK-B" panose="02020700000000000000" pitchFamily="18" charset="-128"/>
                <a:ea typeface="UD デジタル 教科書体 NK-B" panose="02020700000000000000" pitchFamily="18" charset="-128"/>
              </a:rPr>
              <a:t>Kanoya</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⑴　　小・中授業公開</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⑵　　各英語圏ごとの研究</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実践発表</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a:t>
            </a:r>
            <a:r>
              <a:rPr kumimoji="1" lang="en-US" altLang="ja-JP" sz="1050" dirty="0">
                <a:latin typeface="UD デジタル 教科書体 NK-B" panose="02020700000000000000" pitchFamily="18" charset="-128"/>
                <a:ea typeface="UD デジタル 教科書体 NK-B" panose="02020700000000000000" pitchFamily="18" charset="-128"/>
              </a:rPr>
              <a:t>※</a:t>
            </a:r>
            <a:r>
              <a:rPr kumimoji="1" lang="ja-JP" altLang="en-US" sz="1050" dirty="0">
                <a:latin typeface="UD デジタル 教科書体 NK-B" panose="02020700000000000000" pitchFamily="18" charset="-128"/>
                <a:ea typeface="UD デジタル 教科書体 NK-B" panose="02020700000000000000" pitchFamily="18" charset="-128"/>
              </a:rPr>
              <a:t>　　次回は</a:t>
            </a:r>
            <a:r>
              <a:rPr kumimoji="1" lang="en-US" altLang="ja-JP" sz="1050" dirty="0">
                <a:latin typeface="UD デジタル 教科書体 NK-B" panose="02020700000000000000" pitchFamily="18" charset="-128"/>
                <a:ea typeface="UD デジタル 教科書体 NK-B" panose="02020700000000000000" pitchFamily="18" charset="-128"/>
              </a:rPr>
              <a:t>R7</a:t>
            </a:r>
            <a:r>
              <a:rPr kumimoji="1" lang="ja-JP" altLang="en-US" sz="1050" dirty="0">
                <a:latin typeface="UD デジタル 教科書体 NK-B" panose="02020700000000000000" pitchFamily="18" charset="-128"/>
                <a:ea typeface="UD デジタル 教科書体 NK-B" panose="02020700000000000000" pitchFamily="18" charset="-128"/>
              </a:rPr>
              <a:t>に開催　　　</a:t>
            </a:r>
            <a:endParaRPr kumimoji="1"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86" name="角丸四角形 14">
            <a:extLst>
              <a:ext uri="{FF2B5EF4-FFF2-40B4-BE49-F238E27FC236}">
                <a16:creationId xmlns:a16="http://schemas.microsoft.com/office/drawing/2014/main" id="{59773EDF-1F92-4083-8A6D-2E4A7F1FCE09}"/>
              </a:ext>
            </a:extLst>
          </p:cNvPr>
          <p:cNvSpPr/>
          <p:nvPr/>
        </p:nvSpPr>
        <p:spPr>
          <a:xfrm>
            <a:off x="8132046" y="4282971"/>
            <a:ext cx="1845598" cy="254694"/>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　</a:t>
            </a:r>
            <a:r>
              <a:rPr kumimoji="1" lang="en-US" altLang="ja-JP" sz="1000" dirty="0">
                <a:latin typeface="UD デジタル 教科書体 NK-B" panose="02020700000000000000" pitchFamily="18" charset="-128"/>
                <a:ea typeface="UD デジタル 教科書体 NK-B" panose="02020700000000000000" pitchFamily="18" charset="-128"/>
              </a:rPr>
              <a:t>Can-Do</a:t>
            </a:r>
            <a:r>
              <a:rPr kumimoji="1" lang="ja-JP" altLang="en-US" sz="1000" dirty="0">
                <a:latin typeface="UD デジタル 教科書体 NK-B" panose="02020700000000000000" pitchFamily="18" charset="-128"/>
                <a:ea typeface="UD デジタル 教科書体 NK-B" panose="02020700000000000000" pitchFamily="18" charset="-128"/>
              </a:rPr>
              <a:t>リスト作成（</a:t>
            </a:r>
            <a:r>
              <a:rPr kumimoji="1" lang="en-US" altLang="ja-JP" sz="1000" dirty="0">
                <a:latin typeface="UD デジタル 教科書体 NK-B" panose="02020700000000000000" pitchFamily="18" charset="-128"/>
                <a:ea typeface="UD デジタル 教科書体 NK-B" panose="02020700000000000000" pitchFamily="18" charset="-128"/>
              </a:rPr>
              <a:t>R4</a:t>
            </a:r>
            <a:r>
              <a:rPr kumimoji="1" lang="ja-JP" altLang="en-US" sz="1000" dirty="0">
                <a:latin typeface="UD デジタル 教科書体 NK-B" panose="02020700000000000000" pitchFamily="18" charset="-128"/>
                <a:ea typeface="UD デジタル 教科書体 NK-B" panose="02020700000000000000" pitchFamily="18" charset="-128"/>
              </a:rPr>
              <a:t>～）</a:t>
            </a:r>
          </a:p>
        </p:txBody>
      </p:sp>
      <p:sp>
        <p:nvSpPr>
          <p:cNvPr id="87" name="正方形/長方形 86">
            <a:extLst>
              <a:ext uri="{FF2B5EF4-FFF2-40B4-BE49-F238E27FC236}">
                <a16:creationId xmlns:a16="http://schemas.microsoft.com/office/drawing/2014/main" id="{C6088FDA-B895-4DFB-BA83-88C8BE35BD98}"/>
              </a:ext>
            </a:extLst>
          </p:cNvPr>
          <p:cNvSpPr/>
          <p:nvPr/>
        </p:nvSpPr>
        <p:spPr>
          <a:xfrm>
            <a:off x="8147286" y="4560992"/>
            <a:ext cx="1845140" cy="147243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28600" indent="-228600">
              <a:buAutoNum type="arabicDbPlain"/>
            </a:pPr>
            <a:r>
              <a:rPr kumimoji="1" lang="ja-JP" altLang="en-US" sz="1050" dirty="0">
                <a:latin typeface="UD デジタル 教科書体 NK-B" panose="02020700000000000000" pitchFamily="18" charset="-128"/>
                <a:ea typeface="UD デジタル 教科書体 NK-B" panose="02020700000000000000" pitchFamily="18" charset="-128"/>
              </a:rPr>
              <a:t>小中９年間の指導計画</a:t>
            </a:r>
            <a:endParaRPr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作成（パフォーマンス評価</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場面の設定）</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⑴　　県</a:t>
            </a:r>
            <a:r>
              <a:rPr kumimoji="1" lang="en-US" altLang="ja-JP" sz="1050" dirty="0">
                <a:latin typeface="UD デジタル 教科書体 NK-B" panose="02020700000000000000" pitchFamily="18" charset="-128"/>
                <a:ea typeface="UD デジタル 教科書体 NK-B" panose="02020700000000000000" pitchFamily="18" charset="-128"/>
              </a:rPr>
              <a:t>Can-Do</a:t>
            </a:r>
            <a:r>
              <a:rPr kumimoji="1" lang="ja-JP" altLang="en-US" sz="1050" dirty="0">
                <a:latin typeface="UD デジタル 教科書体 NK-B" panose="02020700000000000000" pitchFamily="18" charset="-128"/>
                <a:ea typeface="UD デジタル 教科書体 NK-B" panose="02020700000000000000" pitchFamily="18" charset="-128"/>
              </a:rPr>
              <a:t>リストを基</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に、ミニ</a:t>
            </a:r>
            <a:r>
              <a:rPr kumimoji="1" lang="en-US" altLang="ja-JP" sz="1050" dirty="0">
                <a:latin typeface="UD デジタル 教科書体 NK-B" panose="02020700000000000000" pitchFamily="18" charset="-128"/>
                <a:ea typeface="UD デジタル 教科書体 NK-B" panose="02020700000000000000" pitchFamily="18" charset="-128"/>
              </a:rPr>
              <a:t>Can-Do</a:t>
            </a:r>
            <a:r>
              <a:rPr kumimoji="1" lang="ja-JP" altLang="en-US" sz="1050" dirty="0">
                <a:latin typeface="UD デジタル 教科書体 NK-B" panose="02020700000000000000" pitchFamily="18" charset="-128"/>
                <a:ea typeface="UD デジタル 教科書体 NK-B" panose="02020700000000000000" pitchFamily="18" charset="-128"/>
              </a:rPr>
              <a:t>リスト</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（単元構成シートの作成）</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⑵　　各種年間行事、小学校</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の年間指導計画との関連</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付け</a:t>
            </a:r>
            <a:endParaRPr kumimoji="1" lang="en-US" altLang="ja-JP" sz="1050" dirty="0">
              <a:latin typeface="UD デジタル 教科書体 NK-B" panose="02020700000000000000" pitchFamily="18" charset="-128"/>
              <a:ea typeface="UD デジタル 教科書体 NK-B" panose="02020700000000000000" pitchFamily="18" charset="-128"/>
            </a:endParaRPr>
          </a:p>
          <a:p>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a:t>
            </a:r>
            <a:endParaRPr kumimoji="1"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88" name="角丸四角形 14">
            <a:extLst>
              <a:ext uri="{FF2B5EF4-FFF2-40B4-BE49-F238E27FC236}">
                <a16:creationId xmlns:a16="http://schemas.microsoft.com/office/drawing/2014/main" id="{2B845E26-507B-4BA1-A853-CF238CCEC200}"/>
              </a:ext>
            </a:extLst>
          </p:cNvPr>
          <p:cNvSpPr/>
          <p:nvPr/>
        </p:nvSpPr>
        <p:spPr>
          <a:xfrm>
            <a:off x="8171892" y="6076275"/>
            <a:ext cx="1815802" cy="318389"/>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UD デジタル 教科書体 NK-B" panose="02020700000000000000" pitchFamily="18" charset="-128"/>
                <a:ea typeface="UD デジタル 教科書体 NK-B" panose="02020700000000000000" pitchFamily="18" charset="-128"/>
              </a:rPr>
              <a:t>全中学１年～３年生英語検定</a:t>
            </a:r>
            <a:r>
              <a:rPr kumimoji="1" lang="en-US" altLang="ja-JP" sz="900" dirty="0">
                <a:latin typeface="UD デジタル 教科書体 NK-B" panose="02020700000000000000" pitchFamily="18" charset="-128"/>
                <a:ea typeface="UD デジタル 教科書体 NK-B" panose="02020700000000000000" pitchFamily="18" charset="-128"/>
              </a:rPr>
              <a:t>IBA</a:t>
            </a:r>
            <a:r>
              <a:rPr kumimoji="1" lang="ja-JP" altLang="en-US" sz="900" dirty="0">
                <a:latin typeface="UD デジタル 教科書体 NK-B" panose="02020700000000000000" pitchFamily="18" charset="-128"/>
                <a:ea typeface="UD デジタル 教科書体 NK-B" panose="02020700000000000000" pitchFamily="18" charset="-128"/>
              </a:rPr>
              <a:t>＋中２</a:t>
            </a:r>
            <a:r>
              <a:rPr kumimoji="1" lang="en-US" altLang="ja-JP" sz="900" dirty="0">
                <a:latin typeface="UD デジタル 教科書体 NK-B" panose="02020700000000000000" pitchFamily="18" charset="-128"/>
                <a:ea typeface="UD デジタル 教科書体 NK-B" panose="02020700000000000000" pitchFamily="18" charset="-128"/>
              </a:rPr>
              <a:t>WS</a:t>
            </a:r>
            <a:r>
              <a:rPr kumimoji="1" lang="ja-JP" altLang="en-US" sz="900" dirty="0">
                <a:latin typeface="UD デジタル 教科書体 NK-B" panose="02020700000000000000" pitchFamily="18" charset="-128"/>
                <a:ea typeface="UD デジタル 教科書体 NK-B" panose="02020700000000000000" pitchFamily="18" charset="-128"/>
              </a:rPr>
              <a:t>（</a:t>
            </a:r>
            <a:r>
              <a:rPr kumimoji="1" lang="en-US" altLang="ja-JP" sz="900" dirty="0">
                <a:latin typeface="UD デジタル 教科書体 NK-B" panose="02020700000000000000" pitchFamily="18" charset="-128"/>
                <a:ea typeface="UD デジタル 教科書体 NK-B" panose="02020700000000000000" pitchFamily="18" charset="-128"/>
              </a:rPr>
              <a:t>R4</a:t>
            </a:r>
            <a:r>
              <a:rPr kumimoji="1" lang="ja-JP" altLang="en-US" sz="900" dirty="0">
                <a:latin typeface="UD デジタル 教科書体 NK-B" panose="02020700000000000000" pitchFamily="18" charset="-128"/>
                <a:ea typeface="UD デジタル 教科書体 NK-B" panose="02020700000000000000" pitchFamily="18" charset="-128"/>
              </a:rPr>
              <a:t>は試行）</a:t>
            </a:r>
          </a:p>
        </p:txBody>
      </p:sp>
      <p:sp>
        <p:nvSpPr>
          <p:cNvPr id="91" name="角丸四角形 14">
            <a:extLst>
              <a:ext uri="{FF2B5EF4-FFF2-40B4-BE49-F238E27FC236}">
                <a16:creationId xmlns:a16="http://schemas.microsoft.com/office/drawing/2014/main" id="{5637D6D6-EFC0-4A79-8196-C01255D9824F}"/>
              </a:ext>
            </a:extLst>
          </p:cNvPr>
          <p:cNvSpPr/>
          <p:nvPr/>
        </p:nvSpPr>
        <p:spPr>
          <a:xfrm>
            <a:off x="199634" y="1526787"/>
            <a:ext cx="3633930" cy="254694"/>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外国語科通信</a:t>
            </a:r>
            <a:r>
              <a:rPr kumimoji="1" lang="en-US" altLang="ja-JP" sz="1000" dirty="0">
                <a:latin typeface="UD デジタル 教科書体 NK-B" panose="02020700000000000000" pitchFamily="18" charset="-128"/>
                <a:ea typeface="UD デジタル 教科書体 NK-B" panose="02020700000000000000" pitchFamily="18" charset="-128"/>
              </a:rPr>
              <a:t>GLOCAL</a:t>
            </a:r>
            <a:r>
              <a:rPr kumimoji="1" lang="ja-JP" altLang="en-US" sz="1000" dirty="0">
                <a:latin typeface="UD デジタル 教科書体 NK-B" panose="02020700000000000000" pitchFamily="18" charset="-128"/>
                <a:ea typeface="UD デジタル 教科書体 NK-B" panose="02020700000000000000" pitchFamily="18" charset="-128"/>
              </a:rPr>
              <a:t>の作成（今週の１問の実施と見届け）</a:t>
            </a:r>
          </a:p>
        </p:txBody>
      </p:sp>
      <p:sp>
        <p:nvSpPr>
          <p:cNvPr id="50" name="角丸四角形 11">
            <a:extLst>
              <a:ext uri="{FF2B5EF4-FFF2-40B4-BE49-F238E27FC236}">
                <a16:creationId xmlns:a16="http://schemas.microsoft.com/office/drawing/2014/main" id="{8D21B98A-ADE4-40FD-A29A-65B380D7025C}"/>
              </a:ext>
            </a:extLst>
          </p:cNvPr>
          <p:cNvSpPr/>
          <p:nvPr/>
        </p:nvSpPr>
        <p:spPr>
          <a:xfrm>
            <a:off x="3881367" y="5243821"/>
            <a:ext cx="2170346" cy="244005"/>
          </a:xfrm>
          <a:prstGeom prst="roundRect">
            <a:avLst/>
          </a:prstGeom>
          <a:solidFill>
            <a:schemeClr val="accent2">
              <a:lumMod val="20000"/>
              <a:lumOff val="80000"/>
            </a:schemeClr>
          </a:solidFill>
          <a:ln w="28575"/>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UD デジタル 教科書体 NK-B" panose="02020700000000000000" pitchFamily="18" charset="-128"/>
                <a:ea typeface="UD デジタル 教科書体 NK-B" panose="02020700000000000000" pitchFamily="18" charset="-128"/>
              </a:rPr>
              <a:t>各地区英語教育圏推進会議</a:t>
            </a:r>
          </a:p>
        </p:txBody>
      </p:sp>
      <p:sp>
        <p:nvSpPr>
          <p:cNvPr id="62" name="角丸四角形 14">
            <a:extLst>
              <a:ext uri="{FF2B5EF4-FFF2-40B4-BE49-F238E27FC236}">
                <a16:creationId xmlns:a16="http://schemas.microsoft.com/office/drawing/2014/main" id="{1B30F4B5-D6CF-4D29-B85D-846C7D3523D6}"/>
              </a:ext>
            </a:extLst>
          </p:cNvPr>
          <p:cNvSpPr/>
          <p:nvPr/>
        </p:nvSpPr>
        <p:spPr>
          <a:xfrm>
            <a:off x="8183760" y="6454275"/>
            <a:ext cx="1815802" cy="318389"/>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UD デジタル 教科書体 NK-B" panose="02020700000000000000" pitchFamily="18" charset="-128"/>
                <a:ea typeface="UD デジタル 教科書体 NK-B" panose="02020700000000000000" pitchFamily="18" charset="-128"/>
              </a:rPr>
              <a:t>全小学６年生対象スピーキングクエスト＋英語検定</a:t>
            </a:r>
            <a:r>
              <a:rPr kumimoji="1" lang="en-US" altLang="ja-JP" sz="700" dirty="0">
                <a:latin typeface="UD デジタル 教科書体 NK-B" panose="02020700000000000000" pitchFamily="18" charset="-128"/>
                <a:ea typeface="UD デジタル 教科書体 NK-B" panose="02020700000000000000" pitchFamily="18" charset="-128"/>
              </a:rPr>
              <a:t>RW</a:t>
            </a:r>
            <a:r>
              <a:rPr kumimoji="1" lang="ja-JP" altLang="en-US" sz="700" dirty="0">
                <a:latin typeface="UD デジタル 教科書体 NK-B" panose="02020700000000000000" pitchFamily="18" charset="-128"/>
                <a:ea typeface="UD デジタル 教科書体 NK-B" panose="02020700000000000000" pitchFamily="18" charset="-128"/>
              </a:rPr>
              <a:t>（</a:t>
            </a:r>
            <a:r>
              <a:rPr kumimoji="1" lang="en-US" altLang="ja-JP" sz="700" dirty="0">
                <a:latin typeface="UD デジタル 教科書体 NK-B" panose="02020700000000000000" pitchFamily="18" charset="-128"/>
                <a:ea typeface="UD デジタル 教科書体 NK-B" panose="02020700000000000000" pitchFamily="18" charset="-128"/>
              </a:rPr>
              <a:t>R</a:t>
            </a:r>
            <a:r>
              <a:rPr kumimoji="1" lang="ja-JP" altLang="en-US" sz="700" dirty="0">
                <a:latin typeface="UD デジタル 教科書体 NK-B" panose="02020700000000000000" pitchFamily="18" charset="-128"/>
                <a:ea typeface="UD デジタル 教科書体 NK-B" panose="02020700000000000000" pitchFamily="18" charset="-128"/>
              </a:rPr>
              <a:t>４は試行）</a:t>
            </a:r>
          </a:p>
        </p:txBody>
      </p:sp>
      <p:sp>
        <p:nvSpPr>
          <p:cNvPr id="63" name="角丸四角形 14">
            <a:extLst>
              <a:ext uri="{FF2B5EF4-FFF2-40B4-BE49-F238E27FC236}">
                <a16:creationId xmlns:a16="http://schemas.microsoft.com/office/drawing/2014/main" id="{43F05191-C672-45B7-A18D-587194102411}"/>
              </a:ext>
            </a:extLst>
          </p:cNvPr>
          <p:cNvSpPr/>
          <p:nvPr/>
        </p:nvSpPr>
        <p:spPr>
          <a:xfrm>
            <a:off x="6094425" y="1534528"/>
            <a:ext cx="3842431" cy="254694"/>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チャンス相談の実施（講師派遣申請なしの授業参観・指導助言等）</a:t>
            </a:r>
          </a:p>
        </p:txBody>
      </p:sp>
      <p:cxnSp>
        <p:nvCxnSpPr>
          <p:cNvPr id="64" name="直線コネクタ 63">
            <a:extLst>
              <a:ext uri="{FF2B5EF4-FFF2-40B4-BE49-F238E27FC236}">
                <a16:creationId xmlns:a16="http://schemas.microsoft.com/office/drawing/2014/main" id="{DFD82EA1-C835-4AB3-881D-0D56B3618AA4}"/>
              </a:ext>
            </a:extLst>
          </p:cNvPr>
          <p:cNvCxnSpPr>
            <a:cxnSpLocks/>
          </p:cNvCxnSpPr>
          <p:nvPr/>
        </p:nvCxnSpPr>
        <p:spPr>
          <a:xfrm>
            <a:off x="2382775" y="1734845"/>
            <a:ext cx="2285" cy="1244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D58D9A7-775B-44C6-A5B1-97A7368F35CF}"/>
              </a:ext>
            </a:extLst>
          </p:cNvPr>
          <p:cNvCxnSpPr>
            <a:cxnSpLocks/>
          </p:cNvCxnSpPr>
          <p:nvPr/>
        </p:nvCxnSpPr>
        <p:spPr>
          <a:xfrm>
            <a:off x="7555287" y="1756626"/>
            <a:ext cx="2285" cy="1244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矢印: 右 53">
            <a:extLst>
              <a:ext uri="{FF2B5EF4-FFF2-40B4-BE49-F238E27FC236}">
                <a16:creationId xmlns:a16="http://schemas.microsoft.com/office/drawing/2014/main" id="{1FF743B2-C9E5-4C60-8D81-0AEF55BF4193}"/>
              </a:ext>
            </a:extLst>
          </p:cNvPr>
          <p:cNvSpPr/>
          <p:nvPr/>
        </p:nvSpPr>
        <p:spPr>
          <a:xfrm>
            <a:off x="4511674" y="2239774"/>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b="1" dirty="0">
                <a:solidFill>
                  <a:srgbClr val="FF0000"/>
                </a:solidFill>
              </a:rPr>
              <a:t>考え</a:t>
            </a:r>
            <a:endParaRPr kumimoji="1" lang="ja-JP" altLang="en-US" sz="800" b="1" dirty="0">
              <a:solidFill>
                <a:srgbClr val="FF0000"/>
              </a:solidFill>
            </a:endParaRPr>
          </a:p>
        </p:txBody>
      </p:sp>
      <p:sp>
        <p:nvSpPr>
          <p:cNvPr id="55" name="矢印: 右 54">
            <a:extLst>
              <a:ext uri="{FF2B5EF4-FFF2-40B4-BE49-F238E27FC236}">
                <a16:creationId xmlns:a16="http://schemas.microsoft.com/office/drawing/2014/main" id="{9C72DEDD-98BF-4E10-B673-D4665F8BF5BF}"/>
              </a:ext>
            </a:extLst>
          </p:cNvPr>
          <p:cNvSpPr/>
          <p:nvPr/>
        </p:nvSpPr>
        <p:spPr>
          <a:xfrm>
            <a:off x="6959833" y="2247339"/>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0000"/>
                </a:solidFill>
              </a:rPr>
              <a:t>行動</a:t>
            </a:r>
          </a:p>
        </p:txBody>
      </p:sp>
      <p:sp>
        <p:nvSpPr>
          <p:cNvPr id="80" name="角丸四角形 11">
            <a:extLst>
              <a:ext uri="{FF2B5EF4-FFF2-40B4-BE49-F238E27FC236}">
                <a16:creationId xmlns:a16="http://schemas.microsoft.com/office/drawing/2014/main" id="{91C7EFB0-4101-41C2-BF1F-DB8B07DECCFC}"/>
              </a:ext>
            </a:extLst>
          </p:cNvPr>
          <p:cNvSpPr/>
          <p:nvPr/>
        </p:nvSpPr>
        <p:spPr>
          <a:xfrm>
            <a:off x="3726473" y="2895765"/>
            <a:ext cx="2551232" cy="2238075"/>
          </a:xfrm>
          <a:prstGeom prst="roundRect">
            <a:avLst/>
          </a:prstGeom>
          <a:solidFill>
            <a:schemeClr val="accent6">
              <a:lumMod val="40000"/>
              <a:lumOff val="60000"/>
            </a:schemeClr>
          </a:solidFill>
          <a:ln w="28575"/>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050" b="1" dirty="0">
              <a:latin typeface="UD デジタル 教科書体 NK-B" panose="02020700000000000000" pitchFamily="18" charset="-128"/>
              <a:ea typeface="UD デジタル 教科書体 NK-B" panose="02020700000000000000" pitchFamily="18" charset="-128"/>
            </a:endParaRPr>
          </a:p>
          <a:p>
            <a:r>
              <a:rPr kumimoji="1" lang="ja-JP" altLang="en-US" sz="1050" b="1" dirty="0">
                <a:latin typeface="UD デジタル 教科書体 NK-B" panose="02020700000000000000" pitchFamily="18" charset="-128"/>
                <a:ea typeface="UD デジタル 教科書体 NK-B" panose="02020700000000000000" pitchFamily="18" charset="-128"/>
              </a:rPr>
              <a:t>　　　　　　</a:t>
            </a:r>
            <a:endParaRPr kumimoji="1" lang="en-US" altLang="ja-JP" sz="1050" b="1" dirty="0">
              <a:latin typeface="UD デジタル 教科書体 NK-B" panose="02020700000000000000" pitchFamily="18" charset="-128"/>
              <a:ea typeface="UD デジタル 教科書体 NK-B" panose="02020700000000000000" pitchFamily="18" charset="-128"/>
            </a:endParaRPr>
          </a:p>
          <a:p>
            <a:r>
              <a:rPr kumimoji="1" lang="ja-JP" altLang="en-US" sz="1000" b="1" dirty="0">
                <a:latin typeface="UD デジタル 教科書体 NK-B" panose="02020700000000000000" pitchFamily="18" charset="-128"/>
                <a:ea typeface="UD デジタル 教科書体 NK-B" panose="02020700000000000000" pitchFamily="18" charset="-128"/>
              </a:rPr>
              <a:t>　　　　　　　組織図（○は理事）</a:t>
            </a:r>
            <a:endParaRPr kumimoji="1" lang="en-US" altLang="ja-JP" sz="1000" b="1" dirty="0">
              <a:latin typeface="UD デジタル 教科書体 NK-B" panose="02020700000000000000" pitchFamily="18" charset="-128"/>
              <a:ea typeface="UD デジタル 教科書体 NK-B" panose="02020700000000000000" pitchFamily="18" charset="-128"/>
            </a:endParaRPr>
          </a:p>
          <a:p>
            <a:endParaRPr lang="en-US" altLang="ja-JP" sz="300" b="1" dirty="0">
              <a:latin typeface="UD デジタル 教科書体 NK-B" panose="02020700000000000000" pitchFamily="18" charset="-128"/>
              <a:ea typeface="UD デジタル 教科書体 NK-B" panose="02020700000000000000" pitchFamily="18" charset="-128"/>
            </a:endParaRPr>
          </a:p>
          <a:p>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外国語担当職員等</a:t>
            </a:r>
            <a:r>
              <a:rPr kumimoji="1" lang="en-US" altLang="ja-JP" sz="900" b="1" dirty="0">
                <a:latin typeface="UD デジタル 教科書体 NK-B" panose="02020700000000000000" pitchFamily="18" charset="-128"/>
                <a:ea typeface="UD デジタル 教科書体 NK-B" panose="02020700000000000000" pitchFamily="18" charset="-128"/>
              </a:rPr>
              <a:t>】</a:t>
            </a:r>
          </a:p>
          <a:p>
            <a:r>
              <a:rPr kumimoji="1" lang="ja-JP" altLang="en-US" sz="900" b="1" dirty="0">
                <a:latin typeface="UD デジタル 教科書体 NK-B" panose="02020700000000000000" pitchFamily="18" charset="-128"/>
                <a:ea typeface="UD デジタル 教科書体 NK-B" panose="02020700000000000000" pitchFamily="18" charset="-128"/>
              </a:rPr>
              <a:t>○事務局長　　：各事務局校教諭（小）１人</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○研究委員長：各事務局校教諭（中）１人</a:t>
            </a:r>
            <a:endParaRPr lang="en-US" altLang="ja-JP" sz="900" b="1" dirty="0">
              <a:latin typeface="UD デジタル 教科書体 NK-B" panose="02020700000000000000" pitchFamily="18" charset="-128"/>
              <a:ea typeface="UD デジタル 教科書体 NK-B" panose="02020700000000000000" pitchFamily="18" charset="-128"/>
            </a:endParaRPr>
          </a:p>
          <a:p>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管理職</a:t>
            </a:r>
            <a:r>
              <a:rPr kumimoji="1" lang="en-US" altLang="ja-JP" sz="900" b="1" dirty="0">
                <a:latin typeface="UD デジタル 教科書体 NK-B" panose="02020700000000000000" pitchFamily="18" charset="-128"/>
                <a:ea typeface="UD デジタル 教科書体 NK-B" panose="02020700000000000000" pitchFamily="18" charset="-128"/>
              </a:rPr>
              <a:t>】</a:t>
            </a:r>
          </a:p>
          <a:p>
            <a:r>
              <a:rPr kumimoji="1" lang="ja-JP" altLang="en-US" sz="900" b="1" dirty="0">
                <a:latin typeface="UD デジタル 教科書体 NK-B" panose="02020700000000000000" pitchFamily="18" charset="-128"/>
                <a:ea typeface="UD デジタル 教科書体 NK-B" panose="02020700000000000000" pitchFamily="18" charset="-128"/>
              </a:rPr>
              <a:t>○顧問</a:t>
            </a:r>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鹿屋市校長会（小・中英語担当）</a:t>
            </a:r>
            <a:endParaRPr lang="en-US" altLang="ja-JP" sz="900" b="1" dirty="0">
              <a:latin typeface="UD デジタル 教科書体 NK-B" panose="02020700000000000000" pitchFamily="18" charset="-128"/>
              <a:ea typeface="UD デジタル 教科書体 NK-B" panose="02020700000000000000" pitchFamily="18" charset="-128"/>
            </a:endParaRPr>
          </a:p>
          <a:p>
            <a:endParaRPr kumimoji="1" lang="en-US" altLang="ja-JP" sz="700" b="1" dirty="0">
              <a:latin typeface="UD デジタル 教科書体 NK-B" panose="02020700000000000000" pitchFamily="18" charset="-128"/>
              <a:ea typeface="UD デジタル 教科書体 NK-B" panose="02020700000000000000" pitchFamily="18" charset="-128"/>
            </a:endParaRPr>
          </a:p>
          <a:p>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指導助言</a:t>
            </a:r>
            <a:r>
              <a:rPr kumimoji="1" lang="en-US" altLang="ja-JP" sz="900" b="1" dirty="0">
                <a:latin typeface="UD デジタル 教科書体 NK-B" panose="02020700000000000000" pitchFamily="18" charset="-128"/>
                <a:ea typeface="UD デジタル 教科書体 NK-B" panose="02020700000000000000" pitchFamily="18" charset="-128"/>
              </a:rPr>
              <a:t>】</a:t>
            </a:r>
          </a:p>
          <a:p>
            <a:r>
              <a:rPr kumimoji="1" lang="ja-JP" altLang="en-US" sz="900" b="1" dirty="0">
                <a:latin typeface="UD デジタル 教科書体 NK-B" panose="02020700000000000000" pitchFamily="18" charset="-128"/>
                <a:ea typeface="UD デジタル 教科書体 NK-B" panose="02020700000000000000" pitchFamily="18" charset="-128"/>
              </a:rPr>
              <a:t>鹿屋市教委学校教育課：山内  誠</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英語指導講師：５名＋</a:t>
            </a:r>
            <a:r>
              <a:rPr kumimoji="1" lang="en-US" altLang="ja-JP" sz="900" b="1" dirty="0">
                <a:latin typeface="UD デジタル 教科書体 NK-B" panose="02020700000000000000" pitchFamily="18" charset="-128"/>
                <a:ea typeface="UD デジタル 教科書体 NK-B" panose="02020700000000000000" pitchFamily="18" charset="-128"/>
              </a:rPr>
              <a:t>SET</a:t>
            </a:r>
            <a:r>
              <a:rPr kumimoji="1" lang="ja-JP" altLang="en-US" sz="900" b="1" dirty="0">
                <a:latin typeface="UD デジタル 教科書体 NK-B" panose="02020700000000000000" pitchFamily="18" charset="-128"/>
                <a:ea typeface="UD デジタル 教科書体 NK-B" panose="02020700000000000000" pitchFamily="18" charset="-128"/>
              </a:rPr>
              <a:t>１名（計６名）</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ja-JP" altLang="en-US" sz="900" b="1" dirty="0">
                <a:latin typeface="UD デジタル 教科書体 NK-B" panose="02020700000000000000" pitchFamily="18" charset="-128"/>
                <a:ea typeface="UD デジタル 教科書体 NK-B" panose="02020700000000000000" pitchFamily="18" charset="-128"/>
              </a:rPr>
              <a:t>生涯学習課：</a:t>
            </a:r>
            <a:r>
              <a:rPr kumimoji="1" lang="en-US" altLang="ja-JP" sz="900" b="1" dirty="0">
                <a:latin typeface="UD デジタル 教科書体 NK-B" panose="02020700000000000000" pitchFamily="18" charset="-128"/>
                <a:ea typeface="UD デジタル 教科書体 NK-B" panose="02020700000000000000" pitchFamily="18" charset="-128"/>
              </a:rPr>
              <a:t>KOKA</a:t>
            </a:r>
            <a:r>
              <a:rPr kumimoji="1" lang="ja-JP" altLang="en-US" sz="900" b="1" dirty="0">
                <a:latin typeface="UD デジタル 教科書体 NK-B" panose="02020700000000000000" pitchFamily="18" charset="-128"/>
                <a:ea typeface="UD デジタル 教科書体 NK-B" panose="02020700000000000000" pitchFamily="18" charset="-128"/>
              </a:rPr>
              <a:t>　</a:t>
            </a:r>
            <a:r>
              <a:rPr kumimoji="1" lang="en-US" altLang="ja-JP" sz="900" b="1" dirty="0">
                <a:latin typeface="UD デジタル 教科書体 NK-B" panose="02020700000000000000" pitchFamily="18" charset="-128"/>
                <a:ea typeface="UD デジタル 教科書体 NK-B" panose="02020700000000000000" pitchFamily="18" charset="-128"/>
              </a:rPr>
              <a:t>PJ</a:t>
            </a:r>
            <a:r>
              <a:rPr kumimoji="1" lang="ja-JP" altLang="en-US" sz="900" b="1" dirty="0">
                <a:latin typeface="UD デジタル 教科書体 NK-B" panose="02020700000000000000" pitchFamily="18" charset="-128"/>
                <a:ea typeface="UD デジタル 教科書体 NK-B" panose="02020700000000000000" pitchFamily="18" charset="-128"/>
              </a:rPr>
              <a:t>との連携</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r>
              <a:rPr kumimoji="1" lang="en-US" altLang="ja-JP" sz="900" b="1" dirty="0">
                <a:latin typeface="UD デジタル 教科書体 NK-B" panose="02020700000000000000" pitchFamily="18" charset="-128"/>
                <a:ea typeface="UD デジタル 教科書体 NK-B" panose="02020700000000000000" pitchFamily="18" charset="-128"/>
              </a:rPr>
              <a:t>【</a:t>
            </a:r>
            <a:r>
              <a:rPr kumimoji="1" lang="ja-JP" altLang="en-US" sz="900" b="1" dirty="0">
                <a:latin typeface="UD デジタル 教科書体 NK-B" panose="02020700000000000000" pitchFamily="18" charset="-128"/>
                <a:ea typeface="UD デジタル 教科書体 NK-B" panose="02020700000000000000" pitchFamily="18" charset="-128"/>
              </a:rPr>
              <a:t>英語教育推進アドバイザー</a:t>
            </a:r>
            <a:r>
              <a:rPr kumimoji="1" lang="en-US" altLang="ja-JP" sz="900" b="1" dirty="0">
                <a:latin typeface="UD デジタル 教科書体 NK-B" panose="02020700000000000000" pitchFamily="18" charset="-128"/>
                <a:ea typeface="UD デジタル 教科書体 NK-B" panose="02020700000000000000" pitchFamily="18" charset="-128"/>
              </a:rPr>
              <a:t>】</a:t>
            </a:r>
          </a:p>
          <a:p>
            <a:r>
              <a:rPr kumimoji="1" lang="ja-JP" altLang="en-US" sz="900" b="1" dirty="0">
                <a:latin typeface="UD デジタル 教科書体 NK-B" panose="02020700000000000000" pitchFamily="18" charset="-128"/>
                <a:ea typeface="UD デジタル 教科書体 NK-B" panose="02020700000000000000" pitchFamily="18" charset="-128"/>
              </a:rPr>
              <a:t>朝日大学：亀谷教授　他</a:t>
            </a:r>
            <a:endParaRPr kumimoji="1" lang="en-US" altLang="ja-JP" sz="900" b="1" dirty="0">
              <a:latin typeface="UD デジタル 教科書体 NK-B" panose="02020700000000000000" pitchFamily="18" charset="-128"/>
              <a:ea typeface="UD デジタル 教科書体 NK-B" panose="02020700000000000000" pitchFamily="18" charset="-128"/>
            </a:endParaRPr>
          </a:p>
          <a:p>
            <a:endParaRPr kumimoji="1" lang="en-US" altLang="ja-JP" sz="1200" b="1" dirty="0">
              <a:latin typeface="UD デジタル 教科書体 NK-B" panose="02020700000000000000" pitchFamily="18" charset="-128"/>
              <a:ea typeface="UD デジタル 教科書体 NK-B" panose="02020700000000000000" pitchFamily="18" charset="-128"/>
            </a:endParaRPr>
          </a:p>
        </p:txBody>
      </p:sp>
      <p:sp>
        <p:nvSpPr>
          <p:cNvPr id="73" name="角丸四角形 11">
            <a:extLst>
              <a:ext uri="{FF2B5EF4-FFF2-40B4-BE49-F238E27FC236}">
                <a16:creationId xmlns:a16="http://schemas.microsoft.com/office/drawing/2014/main" id="{48E280F1-0461-4CAF-B5A9-984B6A18A222}"/>
              </a:ext>
            </a:extLst>
          </p:cNvPr>
          <p:cNvSpPr/>
          <p:nvPr/>
        </p:nvSpPr>
        <p:spPr>
          <a:xfrm>
            <a:off x="3926682" y="2840246"/>
            <a:ext cx="2170346" cy="219292"/>
          </a:xfrm>
          <a:prstGeom prst="roundRect">
            <a:avLst/>
          </a:prstGeom>
          <a:solidFill>
            <a:schemeClr val="accent6">
              <a:lumMod val="40000"/>
              <a:lumOff val="60000"/>
            </a:schemeClr>
          </a:solidFill>
          <a:ln w="28575"/>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UD デジタル 教科書体 NK-B" panose="02020700000000000000" pitchFamily="18" charset="-128"/>
                <a:ea typeface="UD デジタル 教科書体 NK-B" panose="02020700000000000000" pitchFamily="18" charset="-128"/>
              </a:rPr>
              <a:t>鹿屋市英語教育圏推進会議</a:t>
            </a:r>
          </a:p>
        </p:txBody>
      </p:sp>
      <p:sp>
        <p:nvSpPr>
          <p:cNvPr id="3" name="楕円 2">
            <a:extLst>
              <a:ext uri="{FF2B5EF4-FFF2-40B4-BE49-F238E27FC236}">
                <a16:creationId xmlns:a16="http://schemas.microsoft.com/office/drawing/2014/main" id="{450746C9-CB37-4E3D-8016-F2F8E34F2B76}"/>
              </a:ext>
            </a:extLst>
          </p:cNvPr>
          <p:cNvSpPr/>
          <p:nvPr/>
        </p:nvSpPr>
        <p:spPr>
          <a:xfrm>
            <a:off x="71760" y="2758701"/>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⑩</a:t>
            </a:r>
          </a:p>
        </p:txBody>
      </p:sp>
      <p:sp>
        <p:nvSpPr>
          <p:cNvPr id="56" name="楕円 55">
            <a:extLst>
              <a:ext uri="{FF2B5EF4-FFF2-40B4-BE49-F238E27FC236}">
                <a16:creationId xmlns:a16="http://schemas.microsoft.com/office/drawing/2014/main" id="{83EF7B7D-AFB7-4D67-801D-9B7B5E0FD908}"/>
              </a:ext>
            </a:extLst>
          </p:cNvPr>
          <p:cNvSpPr/>
          <p:nvPr/>
        </p:nvSpPr>
        <p:spPr>
          <a:xfrm>
            <a:off x="1889500" y="2741080"/>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⑪</a:t>
            </a:r>
          </a:p>
        </p:txBody>
      </p:sp>
      <p:sp>
        <p:nvSpPr>
          <p:cNvPr id="65" name="楕円 64">
            <a:extLst>
              <a:ext uri="{FF2B5EF4-FFF2-40B4-BE49-F238E27FC236}">
                <a16:creationId xmlns:a16="http://schemas.microsoft.com/office/drawing/2014/main" id="{2E0CFA81-2D33-4EA6-8C34-812DE0C431A4}"/>
              </a:ext>
            </a:extLst>
          </p:cNvPr>
          <p:cNvSpPr/>
          <p:nvPr/>
        </p:nvSpPr>
        <p:spPr>
          <a:xfrm>
            <a:off x="6252277" y="2749365"/>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⑫</a:t>
            </a:r>
          </a:p>
        </p:txBody>
      </p:sp>
      <p:sp>
        <p:nvSpPr>
          <p:cNvPr id="67" name="楕円 66">
            <a:extLst>
              <a:ext uri="{FF2B5EF4-FFF2-40B4-BE49-F238E27FC236}">
                <a16:creationId xmlns:a16="http://schemas.microsoft.com/office/drawing/2014/main" id="{A19CFAA5-DA42-4664-BF48-70D28F4E1185}"/>
              </a:ext>
            </a:extLst>
          </p:cNvPr>
          <p:cNvSpPr/>
          <p:nvPr/>
        </p:nvSpPr>
        <p:spPr>
          <a:xfrm>
            <a:off x="8181862" y="2749365"/>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⑬</a:t>
            </a:r>
          </a:p>
        </p:txBody>
      </p:sp>
      <p:sp>
        <p:nvSpPr>
          <p:cNvPr id="68" name="楕円 67">
            <a:extLst>
              <a:ext uri="{FF2B5EF4-FFF2-40B4-BE49-F238E27FC236}">
                <a16:creationId xmlns:a16="http://schemas.microsoft.com/office/drawing/2014/main" id="{1EC796A8-716F-4E05-9896-5849DF4CDDE2}"/>
              </a:ext>
            </a:extLst>
          </p:cNvPr>
          <p:cNvSpPr/>
          <p:nvPr/>
        </p:nvSpPr>
        <p:spPr>
          <a:xfrm>
            <a:off x="6285620" y="4197799"/>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⑭</a:t>
            </a:r>
          </a:p>
        </p:txBody>
      </p:sp>
      <p:sp>
        <p:nvSpPr>
          <p:cNvPr id="71" name="楕円 70">
            <a:extLst>
              <a:ext uri="{FF2B5EF4-FFF2-40B4-BE49-F238E27FC236}">
                <a16:creationId xmlns:a16="http://schemas.microsoft.com/office/drawing/2014/main" id="{36BFDED1-D1FD-4035-94E1-B0EB78E038A9}"/>
              </a:ext>
            </a:extLst>
          </p:cNvPr>
          <p:cNvSpPr/>
          <p:nvPr/>
        </p:nvSpPr>
        <p:spPr>
          <a:xfrm>
            <a:off x="8111341" y="4193264"/>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0000"/>
                </a:solidFill>
              </a:rPr>
              <a:t>⑮</a:t>
            </a:r>
            <a:endParaRPr kumimoji="1" lang="ja-JP" altLang="en-US" sz="1400" dirty="0">
              <a:solidFill>
                <a:srgbClr val="FF0000"/>
              </a:solidFill>
            </a:endParaRPr>
          </a:p>
        </p:txBody>
      </p:sp>
      <p:sp>
        <p:nvSpPr>
          <p:cNvPr id="72" name="楕円 71">
            <a:extLst>
              <a:ext uri="{FF2B5EF4-FFF2-40B4-BE49-F238E27FC236}">
                <a16:creationId xmlns:a16="http://schemas.microsoft.com/office/drawing/2014/main" id="{73E9531A-3CD1-4FDE-8640-F1092B70FCBD}"/>
              </a:ext>
            </a:extLst>
          </p:cNvPr>
          <p:cNvSpPr/>
          <p:nvPr/>
        </p:nvSpPr>
        <p:spPr>
          <a:xfrm>
            <a:off x="8111341" y="5942299"/>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⑯</a:t>
            </a:r>
          </a:p>
        </p:txBody>
      </p:sp>
      <p:sp>
        <p:nvSpPr>
          <p:cNvPr id="74" name="楕円 73">
            <a:extLst>
              <a:ext uri="{FF2B5EF4-FFF2-40B4-BE49-F238E27FC236}">
                <a16:creationId xmlns:a16="http://schemas.microsoft.com/office/drawing/2014/main" id="{5D920972-9822-40DE-A82E-616944D34DD7}"/>
              </a:ext>
            </a:extLst>
          </p:cNvPr>
          <p:cNvSpPr/>
          <p:nvPr/>
        </p:nvSpPr>
        <p:spPr>
          <a:xfrm>
            <a:off x="169319" y="1315121"/>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⑧</a:t>
            </a:r>
          </a:p>
        </p:txBody>
      </p:sp>
      <p:sp>
        <p:nvSpPr>
          <p:cNvPr id="75" name="楕円 74">
            <a:extLst>
              <a:ext uri="{FF2B5EF4-FFF2-40B4-BE49-F238E27FC236}">
                <a16:creationId xmlns:a16="http://schemas.microsoft.com/office/drawing/2014/main" id="{7895E2B5-2E1C-40D2-BD5E-7A33EF4B292C}"/>
              </a:ext>
            </a:extLst>
          </p:cNvPr>
          <p:cNvSpPr/>
          <p:nvPr/>
        </p:nvSpPr>
        <p:spPr>
          <a:xfrm>
            <a:off x="6119392" y="1357137"/>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⑨</a:t>
            </a:r>
          </a:p>
        </p:txBody>
      </p:sp>
      <p:sp>
        <p:nvSpPr>
          <p:cNvPr id="76" name="楕円 75">
            <a:extLst>
              <a:ext uri="{FF2B5EF4-FFF2-40B4-BE49-F238E27FC236}">
                <a16:creationId xmlns:a16="http://schemas.microsoft.com/office/drawing/2014/main" id="{9496510B-053E-4814-8AB2-D47A8CC776C0}"/>
              </a:ext>
            </a:extLst>
          </p:cNvPr>
          <p:cNvSpPr/>
          <p:nvPr/>
        </p:nvSpPr>
        <p:spPr>
          <a:xfrm>
            <a:off x="2952114" y="59729"/>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0000"/>
                </a:solidFill>
              </a:rPr>
              <a:t>①</a:t>
            </a:r>
            <a:endParaRPr kumimoji="1" lang="ja-JP" altLang="en-US" sz="1400" dirty="0">
              <a:solidFill>
                <a:srgbClr val="FF0000"/>
              </a:solidFill>
            </a:endParaRPr>
          </a:p>
        </p:txBody>
      </p:sp>
      <p:sp>
        <p:nvSpPr>
          <p:cNvPr id="77" name="楕円 76">
            <a:extLst>
              <a:ext uri="{FF2B5EF4-FFF2-40B4-BE49-F238E27FC236}">
                <a16:creationId xmlns:a16="http://schemas.microsoft.com/office/drawing/2014/main" id="{32D4FC3C-C7ED-4D23-957B-DA8C9D566861}"/>
              </a:ext>
            </a:extLst>
          </p:cNvPr>
          <p:cNvSpPr/>
          <p:nvPr/>
        </p:nvSpPr>
        <p:spPr>
          <a:xfrm>
            <a:off x="3885782" y="1313434"/>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③</a:t>
            </a:r>
          </a:p>
        </p:txBody>
      </p:sp>
      <p:sp>
        <p:nvSpPr>
          <p:cNvPr id="78" name="楕円 77">
            <a:extLst>
              <a:ext uri="{FF2B5EF4-FFF2-40B4-BE49-F238E27FC236}">
                <a16:creationId xmlns:a16="http://schemas.microsoft.com/office/drawing/2014/main" id="{C49E6BA6-E1BE-4AAE-B585-42759A1D7DAF}"/>
              </a:ext>
            </a:extLst>
          </p:cNvPr>
          <p:cNvSpPr/>
          <p:nvPr/>
        </p:nvSpPr>
        <p:spPr>
          <a:xfrm>
            <a:off x="1658912" y="1887112"/>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④</a:t>
            </a:r>
          </a:p>
        </p:txBody>
      </p:sp>
      <p:sp>
        <p:nvSpPr>
          <p:cNvPr id="79" name="楕円 78">
            <a:extLst>
              <a:ext uri="{FF2B5EF4-FFF2-40B4-BE49-F238E27FC236}">
                <a16:creationId xmlns:a16="http://schemas.microsoft.com/office/drawing/2014/main" id="{FC91B5B3-1CE7-47D1-9789-1FEE43EA87EF}"/>
              </a:ext>
            </a:extLst>
          </p:cNvPr>
          <p:cNvSpPr/>
          <p:nvPr/>
        </p:nvSpPr>
        <p:spPr>
          <a:xfrm>
            <a:off x="82988" y="2287065"/>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⑤</a:t>
            </a:r>
          </a:p>
        </p:txBody>
      </p:sp>
      <p:sp>
        <p:nvSpPr>
          <p:cNvPr id="82" name="楕円 81">
            <a:extLst>
              <a:ext uri="{FF2B5EF4-FFF2-40B4-BE49-F238E27FC236}">
                <a16:creationId xmlns:a16="http://schemas.microsoft.com/office/drawing/2014/main" id="{BC6EC2BA-6774-4A96-9444-C63B657C21AE}"/>
              </a:ext>
            </a:extLst>
          </p:cNvPr>
          <p:cNvSpPr/>
          <p:nvPr/>
        </p:nvSpPr>
        <p:spPr>
          <a:xfrm>
            <a:off x="3858241" y="2725336"/>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rPr>
              <a:t>⑦</a:t>
            </a:r>
            <a:endParaRPr lang="en-US" altLang="ja-JP" sz="1400" b="1" dirty="0">
              <a:solidFill>
                <a:srgbClr val="FF0000"/>
              </a:solidFill>
              <a:latin typeface="ＭＳ ゴシック" panose="020B0609070205080204" pitchFamily="49" charset="-128"/>
              <a:ea typeface="ＭＳ ゴシック" panose="020B0609070205080204" pitchFamily="49" charset="-128"/>
            </a:endParaRPr>
          </a:p>
        </p:txBody>
      </p:sp>
      <p:sp>
        <p:nvSpPr>
          <p:cNvPr id="85" name="楕円 84">
            <a:extLst>
              <a:ext uri="{FF2B5EF4-FFF2-40B4-BE49-F238E27FC236}">
                <a16:creationId xmlns:a16="http://schemas.microsoft.com/office/drawing/2014/main" id="{9085C8F6-4AB5-4BAA-BC14-A7198ED1F096}"/>
              </a:ext>
            </a:extLst>
          </p:cNvPr>
          <p:cNvSpPr/>
          <p:nvPr/>
        </p:nvSpPr>
        <p:spPr>
          <a:xfrm>
            <a:off x="3790974" y="5148648"/>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⑥</a:t>
            </a:r>
          </a:p>
        </p:txBody>
      </p:sp>
      <p:sp>
        <p:nvSpPr>
          <p:cNvPr id="89" name="楕円 88">
            <a:extLst>
              <a:ext uri="{FF2B5EF4-FFF2-40B4-BE49-F238E27FC236}">
                <a16:creationId xmlns:a16="http://schemas.microsoft.com/office/drawing/2014/main" id="{10558AC6-C646-4162-84B2-EF6E350C78E6}"/>
              </a:ext>
            </a:extLst>
          </p:cNvPr>
          <p:cNvSpPr/>
          <p:nvPr/>
        </p:nvSpPr>
        <p:spPr>
          <a:xfrm>
            <a:off x="301509" y="630565"/>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0000"/>
                </a:solidFill>
              </a:rPr>
              <a:t>②</a:t>
            </a:r>
            <a:endParaRPr kumimoji="1" lang="ja-JP" altLang="en-US" sz="1400" dirty="0">
              <a:solidFill>
                <a:srgbClr val="FF0000"/>
              </a:solidFill>
            </a:endParaRPr>
          </a:p>
        </p:txBody>
      </p:sp>
      <p:sp>
        <p:nvSpPr>
          <p:cNvPr id="69" name="楕円 68">
            <a:extLst>
              <a:ext uri="{FF2B5EF4-FFF2-40B4-BE49-F238E27FC236}">
                <a16:creationId xmlns:a16="http://schemas.microsoft.com/office/drawing/2014/main" id="{52D9D424-8C42-457C-B376-55DD3442B2D2}"/>
              </a:ext>
            </a:extLst>
          </p:cNvPr>
          <p:cNvSpPr/>
          <p:nvPr/>
        </p:nvSpPr>
        <p:spPr>
          <a:xfrm>
            <a:off x="8112434" y="6302902"/>
            <a:ext cx="218521" cy="228916"/>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0000"/>
                </a:solidFill>
              </a:rPr>
              <a:t>⑰</a:t>
            </a:r>
          </a:p>
        </p:txBody>
      </p:sp>
    </p:spTree>
    <p:extLst>
      <p:ext uri="{BB962C8B-B14F-4D97-AF65-F5344CB8AC3E}">
        <p14:creationId xmlns:p14="http://schemas.microsoft.com/office/powerpoint/2010/main" val="81327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矢印コネクタ 24">
            <a:extLst>
              <a:ext uri="{FF2B5EF4-FFF2-40B4-BE49-F238E27FC236}">
                <a16:creationId xmlns:a16="http://schemas.microsoft.com/office/drawing/2014/main" id="{D674FCCE-6FE6-4900-B989-BD96F3461672}"/>
              </a:ext>
            </a:extLst>
          </p:cNvPr>
          <p:cNvCxnSpPr>
            <a:cxnSpLocks/>
          </p:cNvCxnSpPr>
          <p:nvPr/>
        </p:nvCxnSpPr>
        <p:spPr>
          <a:xfrm flipV="1">
            <a:off x="6253046" y="554883"/>
            <a:ext cx="0" cy="59479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cxnSpLocks/>
            <a:stCxn id="12" idx="2"/>
            <a:endCxn id="26" idx="2"/>
          </p:cNvCxnSpPr>
          <p:nvPr/>
        </p:nvCxnSpPr>
        <p:spPr>
          <a:xfrm flipV="1">
            <a:off x="1921245" y="3328363"/>
            <a:ext cx="18302" cy="35155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67515" y="6426832"/>
            <a:ext cx="3307459" cy="417036"/>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平成１７年度　「かの</a:t>
            </a:r>
            <a:r>
              <a:rPr lang="ja-JP" altLang="en-US" sz="1400" b="1" dirty="0" err="1">
                <a:latin typeface="Arial" panose="020B0604020202020204" pitchFamily="34" charset="0"/>
                <a:ea typeface="UD デジタル 教科書体 NK-B" panose="02020700000000000000" pitchFamily="18" charset="-128"/>
                <a:cs typeface="Arial" panose="020B0604020202020204" pitchFamily="34" charset="0"/>
              </a:rPr>
              <a:t>や</a:t>
            </a:r>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英語大好き特区」</a:t>
            </a:r>
            <a:endParaRPr lang="en-US" altLang="ja-JP" sz="1400" b="1" dirty="0">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44" name="ホームベース 155">
            <a:extLst>
              <a:ext uri="{FF2B5EF4-FFF2-40B4-BE49-F238E27FC236}">
                <a16:creationId xmlns:a16="http://schemas.microsoft.com/office/drawing/2014/main" id="{A6699842-98BB-498D-832D-BAB9CA33FC8F}"/>
              </a:ext>
            </a:extLst>
          </p:cNvPr>
          <p:cNvSpPr/>
          <p:nvPr/>
        </p:nvSpPr>
        <p:spPr>
          <a:xfrm>
            <a:off x="666818" y="3573016"/>
            <a:ext cx="2552256" cy="475427"/>
          </a:xfrm>
          <a:prstGeom prst="homePlate">
            <a:avLst>
              <a:gd name="adj" fmla="val 1429"/>
            </a:avLst>
          </a:prstGeom>
          <a:solidFill>
            <a:schemeClr val="accent2">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4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コミュニケーション能力の育成 </a:t>
            </a:r>
            <a:endParaRPr lang="en-US" altLang="ja-JP" sz="14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42" name="タイトル 1">
            <a:extLst>
              <a:ext uri="{FF2B5EF4-FFF2-40B4-BE49-F238E27FC236}">
                <a16:creationId xmlns:a16="http://schemas.microsoft.com/office/drawing/2014/main" id="{EC97B824-CA2B-4BA5-9976-8294930D107B}"/>
              </a:ext>
            </a:extLst>
          </p:cNvPr>
          <p:cNvSpPr txBox="1">
            <a:spLocks/>
          </p:cNvSpPr>
          <p:nvPr/>
        </p:nvSpPr>
        <p:spPr>
          <a:xfrm>
            <a:off x="107231" y="83784"/>
            <a:ext cx="3816424" cy="32268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Arial" panose="020B0604020202020204" pitchFamily="34" charset="0"/>
                <a:ea typeface="UD デジタル 教科書体 NK-B" panose="02020700000000000000" pitchFamily="18" charset="-128"/>
                <a:cs typeface="Arial" panose="020B0604020202020204" pitchFamily="34" charset="0"/>
              </a:rPr>
              <a:t>１　これまでの鹿屋市の英語教育</a:t>
            </a:r>
          </a:p>
        </p:txBody>
      </p:sp>
      <p:sp>
        <p:nvSpPr>
          <p:cNvPr id="52" name="角丸四角形 11">
            <a:extLst>
              <a:ext uri="{FF2B5EF4-FFF2-40B4-BE49-F238E27FC236}">
                <a16:creationId xmlns:a16="http://schemas.microsoft.com/office/drawing/2014/main" id="{85FF100D-317E-4642-A953-8B56CB3EABF1}"/>
              </a:ext>
            </a:extLst>
          </p:cNvPr>
          <p:cNvSpPr/>
          <p:nvPr/>
        </p:nvSpPr>
        <p:spPr>
          <a:xfrm>
            <a:off x="100975" y="5373216"/>
            <a:ext cx="3643193" cy="417036"/>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平成</a:t>
            </a:r>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２７</a:t>
            </a:r>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年度　外国語教育強化地域拠点事業</a:t>
            </a:r>
          </a:p>
        </p:txBody>
      </p:sp>
      <p:sp>
        <p:nvSpPr>
          <p:cNvPr id="53" name="角丸四角形 11">
            <a:extLst>
              <a:ext uri="{FF2B5EF4-FFF2-40B4-BE49-F238E27FC236}">
                <a16:creationId xmlns:a16="http://schemas.microsoft.com/office/drawing/2014/main" id="{CD9F18B1-1593-4E52-9F10-AB3A4D140229}"/>
              </a:ext>
            </a:extLst>
          </p:cNvPr>
          <p:cNvSpPr/>
          <p:nvPr/>
        </p:nvSpPr>
        <p:spPr>
          <a:xfrm>
            <a:off x="431800" y="4725144"/>
            <a:ext cx="2991323" cy="475427"/>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平成</a:t>
            </a:r>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２９・３０</a:t>
            </a:r>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年度　</a:t>
            </a:r>
            <a:endParaRPr kumimoji="1" lang="en-US" altLang="ja-JP" sz="1400" b="1" dirty="0">
              <a:latin typeface="Arial" panose="020B0604020202020204" pitchFamily="34" charset="0"/>
              <a:ea typeface="UD デジタル 教科書体 NK-B" panose="02020700000000000000" pitchFamily="18" charset="-128"/>
              <a:cs typeface="Arial" panose="020B0604020202020204" pitchFamily="34" charset="0"/>
            </a:endParaRPr>
          </a:p>
          <a:p>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教育課程の在り方に関する調査研究</a:t>
            </a:r>
          </a:p>
        </p:txBody>
      </p:sp>
      <p:sp>
        <p:nvSpPr>
          <p:cNvPr id="62" name="角丸四角形 11">
            <a:extLst>
              <a:ext uri="{FF2B5EF4-FFF2-40B4-BE49-F238E27FC236}">
                <a16:creationId xmlns:a16="http://schemas.microsoft.com/office/drawing/2014/main" id="{ADB204C2-1B51-4D8E-93D7-9C0003E2B408}"/>
              </a:ext>
            </a:extLst>
          </p:cNvPr>
          <p:cNvSpPr/>
          <p:nvPr/>
        </p:nvSpPr>
        <p:spPr>
          <a:xfrm>
            <a:off x="666816" y="4164092"/>
            <a:ext cx="2552256" cy="417036"/>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令和元年～３</a:t>
            </a:r>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年度　継続申請</a:t>
            </a:r>
          </a:p>
        </p:txBody>
      </p:sp>
      <p:sp>
        <p:nvSpPr>
          <p:cNvPr id="26" name="ホームベース 155">
            <a:extLst>
              <a:ext uri="{FF2B5EF4-FFF2-40B4-BE49-F238E27FC236}">
                <a16:creationId xmlns:a16="http://schemas.microsoft.com/office/drawing/2014/main" id="{16461193-4C3F-43C8-B6E3-2A29831A4757}"/>
              </a:ext>
            </a:extLst>
          </p:cNvPr>
          <p:cNvSpPr/>
          <p:nvPr/>
        </p:nvSpPr>
        <p:spPr>
          <a:xfrm>
            <a:off x="666816" y="2852936"/>
            <a:ext cx="2552256" cy="475427"/>
          </a:xfrm>
          <a:prstGeom prst="homePlate">
            <a:avLst>
              <a:gd name="adj" fmla="val 1429"/>
            </a:avLst>
          </a:prstGeom>
          <a:solidFill>
            <a:schemeClr val="accent2">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4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英語大好きな児童生徒育成</a:t>
            </a:r>
            <a:endParaRPr lang="en-US" altLang="ja-JP" sz="14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30" name="角丸四角形 11">
            <a:extLst>
              <a:ext uri="{FF2B5EF4-FFF2-40B4-BE49-F238E27FC236}">
                <a16:creationId xmlns:a16="http://schemas.microsoft.com/office/drawing/2014/main" id="{51D42062-BA27-420E-A9C6-B876ED7491A4}"/>
              </a:ext>
            </a:extLst>
          </p:cNvPr>
          <p:cNvSpPr/>
          <p:nvPr/>
        </p:nvSpPr>
        <p:spPr>
          <a:xfrm>
            <a:off x="4052015" y="2819275"/>
            <a:ext cx="5784613" cy="548248"/>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成果と課題（令和３年度教育課程特例報告アンケート結果）</a:t>
            </a:r>
            <a:endParaRPr kumimoji="1" lang="en-US" altLang="ja-JP" sz="1400" b="1" dirty="0">
              <a:latin typeface="Arial" panose="020B0604020202020204" pitchFamily="34" charset="0"/>
              <a:ea typeface="UD デジタル 教科書体 NK-B" panose="02020700000000000000" pitchFamily="18" charset="-128"/>
              <a:cs typeface="Arial" panose="020B0604020202020204" pitchFamily="34" charset="0"/>
            </a:endParaRPr>
          </a:p>
          <a:p>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400" b="1" dirty="0">
                <a:latin typeface="Arial" panose="020B0604020202020204" pitchFamily="34" charset="0"/>
                <a:ea typeface="UD デジタル 教科書体 NK-B" panose="02020700000000000000" pitchFamily="18" charset="-128"/>
                <a:cs typeface="Arial" panose="020B0604020202020204" pitchFamily="34" charset="0"/>
              </a:rPr>
              <a:t>【</a:t>
            </a:r>
            <a:r>
              <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鹿屋市内全小学生対象</a:t>
            </a:r>
            <a:r>
              <a:rPr kumimoji="1" lang="en-US" altLang="ja-JP" sz="1400" b="1" dirty="0">
                <a:latin typeface="Arial" panose="020B0604020202020204" pitchFamily="34" charset="0"/>
                <a:ea typeface="UD デジタル 教科書体 NK-B" panose="02020700000000000000" pitchFamily="18" charset="-128"/>
                <a:cs typeface="Arial" panose="020B0604020202020204" pitchFamily="34" charset="0"/>
              </a:rPr>
              <a:t>】</a:t>
            </a:r>
            <a:endParaRPr kumimoji="1" lang="ja-JP" altLang="en-US" sz="1400" b="1" dirty="0">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32" name="テキスト ボックス 31">
            <a:extLst>
              <a:ext uri="{FF2B5EF4-FFF2-40B4-BE49-F238E27FC236}">
                <a16:creationId xmlns:a16="http://schemas.microsoft.com/office/drawing/2014/main" id="{C7BC4D1E-C86C-4BF9-833C-3C1F3ED52D57}"/>
              </a:ext>
            </a:extLst>
          </p:cNvPr>
          <p:cNvSpPr txBox="1"/>
          <p:nvPr/>
        </p:nvSpPr>
        <p:spPr>
          <a:xfrm>
            <a:off x="107231" y="554883"/>
            <a:ext cx="3816424" cy="1354217"/>
          </a:xfrm>
          <a:prstGeom prst="rect">
            <a:avLst/>
          </a:prstGeom>
          <a:solidFill>
            <a:schemeClr val="accent3">
              <a:lumMod val="20000"/>
              <a:lumOff val="8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600" b="1" dirty="0">
                <a:latin typeface="Arial" panose="020B0604020202020204" pitchFamily="34" charset="0"/>
                <a:cs typeface="Arial" panose="020B0604020202020204" pitchFamily="34" charset="0"/>
              </a:rPr>
              <a:t> </a:t>
            </a:r>
            <a:r>
              <a:rPr kumimoji="1" lang="ja-JP" altLang="en-US" sz="1600" b="1" dirty="0">
                <a:latin typeface="Arial" panose="020B0604020202020204" pitchFamily="34" charset="0"/>
                <a:cs typeface="Arial" panose="020B0604020202020204" pitchFamily="34" charset="0"/>
              </a:rPr>
              <a:t> </a:t>
            </a:r>
            <a:r>
              <a:rPr lang="ja-JP" altLang="en-US" b="1" dirty="0">
                <a:latin typeface="Arial" panose="020B0604020202020204" pitchFamily="34" charset="0"/>
                <a:cs typeface="Arial" panose="020B0604020202020204" pitchFamily="34" charset="0"/>
              </a:rPr>
              <a:t>Ｒ</a:t>
            </a:r>
            <a:r>
              <a:rPr kumimoji="1" lang="ja-JP" altLang="en-US" b="1" dirty="0">
                <a:latin typeface="Arial" panose="020B0604020202020204" pitchFamily="34" charset="0"/>
                <a:cs typeface="Arial" panose="020B0604020202020204" pitchFamily="34" charset="0"/>
              </a:rPr>
              <a:t>４年度～   「英語のまちづくり」　</a:t>
            </a:r>
            <a:endParaRPr kumimoji="1" lang="en-US" altLang="ja-JP" b="1" dirty="0">
              <a:latin typeface="Arial" panose="020B0604020202020204" pitchFamily="34" charset="0"/>
              <a:cs typeface="Arial" panose="020B0604020202020204" pitchFamily="34" charset="0"/>
            </a:endParaRPr>
          </a:p>
          <a:p>
            <a:r>
              <a:rPr lang="ja-JP" altLang="en-US" sz="1600" b="1" dirty="0">
                <a:latin typeface="Arial" panose="020B0604020202020204" pitchFamily="34" charset="0"/>
                <a:cs typeface="Arial" panose="020B0604020202020204" pitchFamily="34" charset="0"/>
              </a:rPr>
              <a:t>　〇　</a:t>
            </a:r>
            <a:r>
              <a:rPr lang="ja-JP" altLang="en-US" sz="1600" b="1" dirty="0"/>
              <a:t>多文化共生社会モデル都市づくり</a:t>
            </a:r>
            <a:endParaRPr lang="en-US" altLang="ja-JP" sz="1600" b="1" dirty="0"/>
          </a:p>
          <a:p>
            <a:r>
              <a:rPr lang="ja-JP" altLang="en-US" sz="1600" b="1" dirty="0"/>
              <a:t>　〇　目指す生徒像の明確化</a:t>
            </a:r>
            <a:endParaRPr lang="en-US" altLang="ja-JP" sz="1600" b="1" dirty="0"/>
          </a:p>
          <a:p>
            <a:r>
              <a:rPr lang="ja-JP" altLang="en-US" sz="1600" b="1" dirty="0"/>
              <a:t>　〇　小中一貫と地域との連携</a:t>
            </a:r>
            <a:endParaRPr lang="en-US" altLang="ja-JP" sz="1600" b="1" dirty="0"/>
          </a:p>
          <a:p>
            <a:r>
              <a:rPr lang="ja-JP" altLang="en-US" sz="1600" b="1" dirty="0"/>
              <a:t>　〇　英語を道具として何ができるか？</a:t>
            </a:r>
            <a:endParaRPr lang="en-US" altLang="ja-JP" sz="1600" b="1" dirty="0"/>
          </a:p>
        </p:txBody>
      </p:sp>
      <p:cxnSp>
        <p:nvCxnSpPr>
          <p:cNvPr id="15" name="直線矢印コネクタ 14">
            <a:extLst>
              <a:ext uri="{FF2B5EF4-FFF2-40B4-BE49-F238E27FC236}">
                <a16:creationId xmlns:a16="http://schemas.microsoft.com/office/drawing/2014/main" id="{19CF373C-6B77-438F-8A82-1D2CA1FD5224}"/>
              </a:ext>
            </a:extLst>
          </p:cNvPr>
          <p:cNvCxnSpPr>
            <a:cxnSpLocks/>
            <a:stCxn id="26" idx="0"/>
          </p:cNvCxnSpPr>
          <p:nvPr/>
        </p:nvCxnSpPr>
        <p:spPr>
          <a:xfrm flipH="1" flipV="1">
            <a:off x="1921245" y="1909100"/>
            <a:ext cx="18302" cy="943836"/>
          </a:xfrm>
          <a:prstGeom prst="straightConnector1">
            <a:avLst/>
          </a:prstGeom>
          <a:ln w="57150">
            <a:prstDash val="sysDot"/>
            <a:tailEnd type="triangle"/>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6B3AB751-8C10-4330-9FE8-3FFA1DB4CFA8}"/>
              </a:ext>
            </a:extLst>
          </p:cNvPr>
          <p:cNvSpPr txBox="1"/>
          <p:nvPr/>
        </p:nvSpPr>
        <p:spPr>
          <a:xfrm>
            <a:off x="107231" y="2211515"/>
            <a:ext cx="3816424" cy="338554"/>
          </a:xfrm>
          <a:prstGeom prst="rect">
            <a:avLst/>
          </a:prstGeom>
          <a:solidFill>
            <a:schemeClr val="accent3">
              <a:lumMod val="20000"/>
              <a:lumOff val="8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1600" b="1" dirty="0"/>
              <a:t>言語活動の目的・場面・状況の明確化</a:t>
            </a:r>
            <a:endParaRPr lang="en-US" altLang="ja-JP" sz="1600" b="1" dirty="0"/>
          </a:p>
        </p:txBody>
      </p:sp>
      <p:sp>
        <p:nvSpPr>
          <p:cNvPr id="16" name="テキスト ボックス 15">
            <a:extLst>
              <a:ext uri="{FF2B5EF4-FFF2-40B4-BE49-F238E27FC236}">
                <a16:creationId xmlns:a16="http://schemas.microsoft.com/office/drawing/2014/main" id="{ED16530E-8A67-4F7A-8EFA-866330796D61}"/>
              </a:ext>
            </a:extLst>
          </p:cNvPr>
          <p:cNvSpPr txBox="1"/>
          <p:nvPr/>
        </p:nvSpPr>
        <p:spPr>
          <a:xfrm>
            <a:off x="4070318" y="3429000"/>
            <a:ext cx="5766310" cy="2062103"/>
          </a:xfrm>
          <a:prstGeom prst="rect">
            <a:avLst/>
          </a:prstGeom>
          <a:solidFill>
            <a:schemeClr val="accent2">
              <a:lumMod val="20000"/>
              <a:lumOff val="8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600" b="1" dirty="0"/>
              <a:t>①　「英語大好き」肯定的回答率</a:t>
            </a:r>
            <a:endParaRPr lang="en-US" altLang="ja-JP" sz="1600" b="1" dirty="0"/>
          </a:p>
          <a:p>
            <a:r>
              <a:rPr lang="ja-JP" altLang="en-US" sz="1600" b="1" dirty="0"/>
              <a:t>　　児　 童：　</a:t>
            </a:r>
            <a:r>
              <a:rPr lang="en-US" altLang="ja-JP" sz="1600" b="1" dirty="0"/>
              <a:t>R2</a:t>
            </a:r>
            <a:r>
              <a:rPr lang="ja-JP" altLang="en-US" sz="1600" b="1" dirty="0"/>
              <a:t>（９８％）　⇒　</a:t>
            </a:r>
            <a:r>
              <a:rPr lang="en-US" altLang="ja-JP" sz="1600" b="1" dirty="0">
                <a:solidFill>
                  <a:srgbClr val="FF0000"/>
                </a:solidFill>
              </a:rPr>
              <a:t>R3</a:t>
            </a:r>
            <a:r>
              <a:rPr lang="ja-JP" altLang="en-US" sz="1600" b="1" dirty="0">
                <a:solidFill>
                  <a:srgbClr val="FF0000"/>
                </a:solidFill>
              </a:rPr>
              <a:t>（９５％）</a:t>
            </a:r>
            <a:endParaRPr lang="en-US" altLang="ja-JP" sz="1600" b="1" dirty="0">
              <a:solidFill>
                <a:srgbClr val="FF0000"/>
              </a:solidFill>
            </a:endParaRPr>
          </a:p>
          <a:p>
            <a:r>
              <a:rPr lang="ja-JP" altLang="en-US" sz="1600" b="1" dirty="0"/>
              <a:t>②　「１年生からの英語教育の実施について」肯定的回答率</a:t>
            </a:r>
            <a:endParaRPr lang="en-US" altLang="ja-JP" sz="1600" b="1" dirty="0"/>
          </a:p>
          <a:p>
            <a:r>
              <a:rPr lang="ja-JP" altLang="en-US" sz="1600" b="1" dirty="0"/>
              <a:t>　　職　 員：　</a:t>
            </a:r>
            <a:r>
              <a:rPr lang="en-US" altLang="ja-JP" sz="1600" b="1" dirty="0"/>
              <a:t>R2</a:t>
            </a:r>
            <a:r>
              <a:rPr lang="ja-JP" altLang="en-US" sz="1600" b="1" dirty="0"/>
              <a:t>（９０％）　⇒　</a:t>
            </a:r>
            <a:r>
              <a:rPr lang="en-US" altLang="ja-JP" sz="1600" b="1" dirty="0">
                <a:solidFill>
                  <a:srgbClr val="FF0000"/>
                </a:solidFill>
              </a:rPr>
              <a:t>R3</a:t>
            </a:r>
            <a:r>
              <a:rPr lang="ja-JP" altLang="en-US" sz="1600" b="1" dirty="0">
                <a:solidFill>
                  <a:srgbClr val="FF0000"/>
                </a:solidFill>
              </a:rPr>
              <a:t>（９３％）</a:t>
            </a:r>
            <a:endParaRPr lang="en-US" altLang="ja-JP" sz="1600" b="1" dirty="0">
              <a:solidFill>
                <a:srgbClr val="FF0000"/>
              </a:solidFill>
            </a:endParaRPr>
          </a:p>
          <a:p>
            <a:r>
              <a:rPr lang="ja-JP" altLang="en-US" sz="1600" b="1" dirty="0"/>
              <a:t>③　「児童が英語の授業が好きかについて」肯定的回答率</a:t>
            </a:r>
            <a:endParaRPr lang="en-US" altLang="ja-JP" sz="1600" b="1" dirty="0"/>
          </a:p>
          <a:p>
            <a:r>
              <a:rPr lang="ja-JP" altLang="en-US" sz="1600" b="1" dirty="0"/>
              <a:t>　　保護者：　</a:t>
            </a:r>
            <a:r>
              <a:rPr lang="en-US" altLang="ja-JP" sz="1600" b="1" dirty="0"/>
              <a:t>R2</a:t>
            </a:r>
            <a:r>
              <a:rPr lang="ja-JP" altLang="en-US" sz="1600" b="1" dirty="0"/>
              <a:t>（８６％）　⇒　</a:t>
            </a:r>
            <a:r>
              <a:rPr lang="en-US" altLang="ja-JP" sz="1600" b="1" dirty="0">
                <a:solidFill>
                  <a:srgbClr val="FF0000"/>
                </a:solidFill>
              </a:rPr>
              <a:t>R3</a:t>
            </a:r>
            <a:r>
              <a:rPr lang="ja-JP" altLang="en-US" sz="1600" b="1" dirty="0">
                <a:solidFill>
                  <a:srgbClr val="FF0000"/>
                </a:solidFill>
              </a:rPr>
              <a:t>（８５％）</a:t>
            </a:r>
            <a:endParaRPr lang="en-US" altLang="ja-JP" sz="1600" b="1" dirty="0">
              <a:solidFill>
                <a:srgbClr val="FF0000"/>
              </a:solidFill>
            </a:endParaRPr>
          </a:p>
          <a:p>
            <a:r>
              <a:rPr lang="ja-JP" altLang="en-US" sz="1600" b="1" dirty="0"/>
              <a:t>④　「コミュニケーション能力の育成について」肯定的回答率</a:t>
            </a:r>
            <a:endParaRPr lang="en-US" altLang="ja-JP" sz="1600" b="1" dirty="0"/>
          </a:p>
          <a:p>
            <a:r>
              <a:rPr lang="ja-JP" altLang="en-US" sz="1600" b="1" dirty="0"/>
              <a:t>　　学校運営協議会：　</a:t>
            </a:r>
            <a:r>
              <a:rPr lang="en-US" altLang="ja-JP" sz="1600" b="1" dirty="0"/>
              <a:t>R2</a:t>
            </a:r>
            <a:r>
              <a:rPr lang="ja-JP" altLang="en-US" sz="1600" b="1" dirty="0"/>
              <a:t>（９９％）　⇒　</a:t>
            </a:r>
            <a:r>
              <a:rPr lang="en-US" altLang="ja-JP" sz="1600" b="1" dirty="0">
                <a:solidFill>
                  <a:srgbClr val="FF0000"/>
                </a:solidFill>
              </a:rPr>
              <a:t>R3</a:t>
            </a:r>
            <a:r>
              <a:rPr lang="ja-JP" altLang="en-US" sz="1600" b="1" dirty="0">
                <a:solidFill>
                  <a:srgbClr val="FF0000"/>
                </a:solidFill>
              </a:rPr>
              <a:t>（９９％）</a:t>
            </a:r>
            <a:endParaRPr lang="en-US" altLang="ja-JP" sz="1600" b="1" dirty="0">
              <a:solidFill>
                <a:srgbClr val="FF0000"/>
              </a:solidFill>
            </a:endParaRPr>
          </a:p>
        </p:txBody>
      </p:sp>
      <p:sp>
        <p:nvSpPr>
          <p:cNvPr id="17" name="角丸四角形 11">
            <a:extLst>
              <a:ext uri="{FF2B5EF4-FFF2-40B4-BE49-F238E27FC236}">
                <a16:creationId xmlns:a16="http://schemas.microsoft.com/office/drawing/2014/main" id="{B5C7B496-497C-4032-9063-CFB24D4ADA96}"/>
              </a:ext>
            </a:extLst>
          </p:cNvPr>
          <p:cNvSpPr/>
          <p:nvPr/>
        </p:nvSpPr>
        <p:spPr>
          <a:xfrm>
            <a:off x="4095054" y="5709585"/>
            <a:ext cx="4139860" cy="417036"/>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全国学力学習状況調査アンケート</a:t>
            </a:r>
            <a:r>
              <a:rPr lang="en-US" altLang="ja-JP" sz="1400" b="1" dirty="0"/>
              <a:t>【</a:t>
            </a:r>
            <a:r>
              <a:rPr lang="ja-JP" altLang="en-US" sz="1400" b="1" dirty="0"/>
              <a:t>中学３年生対象</a:t>
            </a:r>
            <a:r>
              <a:rPr lang="en-US" altLang="ja-JP" sz="1400" b="1" dirty="0"/>
              <a:t>】</a:t>
            </a:r>
          </a:p>
        </p:txBody>
      </p:sp>
      <p:sp>
        <p:nvSpPr>
          <p:cNvPr id="19" name="テキスト ボックス 18">
            <a:extLst>
              <a:ext uri="{FF2B5EF4-FFF2-40B4-BE49-F238E27FC236}">
                <a16:creationId xmlns:a16="http://schemas.microsoft.com/office/drawing/2014/main" id="{1D16C81C-51AF-48FA-8F7D-F4C6CCD635D1}"/>
              </a:ext>
            </a:extLst>
          </p:cNvPr>
          <p:cNvSpPr txBox="1"/>
          <p:nvPr/>
        </p:nvSpPr>
        <p:spPr>
          <a:xfrm>
            <a:off x="4118744" y="6161117"/>
            <a:ext cx="3275767" cy="584775"/>
          </a:xfrm>
          <a:prstGeom prst="rect">
            <a:avLst/>
          </a:prstGeom>
          <a:solidFill>
            <a:schemeClr val="accent2">
              <a:lumMod val="20000"/>
              <a:lumOff val="8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600" b="1" dirty="0"/>
              <a:t>①　「英語大好き」肯定的回答率</a:t>
            </a:r>
            <a:endParaRPr lang="en-US" altLang="ja-JP" sz="1600" b="1" dirty="0"/>
          </a:p>
          <a:p>
            <a:r>
              <a:rPr lang="ja-JP" altLang="en-US" sz="1600" b="1" dirty="0"/>
              <a:t>　　生　 徒：　</a:t>
            </a:r>
            <a:r>
              <a:rPr lang="en-US" altLang="ja-JP" sz="1600" b="1" dirty="0"/>
              <a:t>R3</a:t>
            </a:r>
            <a:r>
              <a:rPr lang="ja-JP" altLang="en-US" sz="1600" b="1" dirty="0"/>
              <a:t>（</a:t>
            </a:r>
            <a:r>
              <a:rPr lang="en-US" altLang="ja-JP" sz="1600" b="1" dirty="0"/>
              <a:t>30</a:t>
            </a:r>
            <a:r>
              <a:rPr lang="ja-JP" altLang="en-US" sz="1600" b="1" dirty="0"/>
              <a:t>％に満たない）</a:t>
            </a:r>
            <a:endParaRPr lang="en-US" altLang="ja-JP" sz="1600" b="1" dirty="0"/>
          </a:p>
        </p:txBody>
      </p:sp>
      <p:sp>
        <p:nvSpPr>
          <p:cNvPr id="20" name="テキスト ボックス 19">
            <a:extLst>
              <a:ext uri="{FF2B5EF4-FFF2-40B4-BE49-F238E27FC236}">
                <a16:creationId xmlns:a16="http://schemas.microsoft.com/office/drawing/2014/main" id="{2A9606EB-BA9E-4D32-A92F-4E12F81E5177}"/>
              </a:ext>
            </a:extLst>
          </p:cNvPr>
          <p:cNvSpPr txBox="1"/>
          <p:nvPr/>
        </p:nvSpPr>
        <p:spPr>
          <a:xfrm>
            <a:off x="4113360" y="834905"/>
            <a:ext cx="5766307" cy="1569660"/>
          </a:xfrm>
          <a:prstGeom prst="rect">
            <a:avLst/>
          </a:prstGeom>
          <a:solidFill>
            <a:schemeClr val="accent4">
              <a:lumMod val="20000"/>
              <a:lumOff val="8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600" b="1" dirty="0"/>
              <a:t>課題（総括）</a:t>
            </a:r>
            <a:endParaRPr lang="en-US" altLang="ja-JP" sz="1600" b="1" dirty="0"/>
          </a:p>
          <a:p>
            <a:r>
              <a:rPr lang="ja-JP" altLang="en-US" sz="1600" b="1" dirty="0"/>
              <a:t>１） </a:t>
            </a:r>
            <a:r>
              <a:rPr lang="ja-JP" altLang="en-US" sz="1600" b="1" u="sng" dirty="0">
                <a:solidFill>
                  <a:srgbClr val="FF0000"/>
                </a:solidFill>
              </a:rPr>
              <a:t>小中で目指す鹿屋市の英語教育の児童・生徒像が不明瞭</a:t>
            </a:r>
            <a:endParaRPr lang="en-US" altLang="ja-JP" sz="1600" b="1" u="sng" dirty="0">
              <a:solidFill>
                <a:srgbClr val="FF0000"/>
              </a:solidFill>
            </a:endParaRPr>
          </a:p>
          <a:p>
            <a:r>
              <a:rPr lang="ja-JP" altLang="en-US" sz="1600" b="1" dirty="0"/>
              <a:t>２） 小学校低学年の英語学習の</a:t>
            </a:r>
            <a:r>
              <a:rPr lang="ja-JP" altLang="en-US" sz="1600" b="1" u="sng" dirty="0"/>
              <a:t>マンネリ化</a:t>
            </a:r>
            <a:endParaRPr lang="en-US" altLang="ja-JP" sz="1600" b="1" u="sng" dirty="0"/>
          </a:p>
          <a:p>
            <a:r>
              <a:rPr lang="ja-JP" altLang="en-US" sz="1600" b="1" dirty="0"/>
              <a:t>３） 小学校４年生から５年生の</a:t>
            </a:r>
            <a:r>
              <a:rPr lang="ja-JP" altLang="en-US" sz="1600" b="1" u="sng" dirty="0"/>
              <a:t>接続の見直し</a:t>
            </a:r>
            <a:endParaRPr lang="en-US" altLang="ja-JP" sz="1600" b="1" u="sng" dirty="0"/>
          </a:p>
          <a:p>
            <a:r>
              <a:rPr lang="ja-JP" altLang="en-US" sz="1600" b="1" dirty="0"/>
              <a:t>４） 地域や保護者、市内外への</a:t>
            </a:r>
            <a:r>
              <a:rPr lang="ja-JP" altLang="en-US" sz="1600" b="1" u="sng" dirty="0"/>
              <a:t>成果と課題の発信</a:t>
            </a:r>
            <a:endParaRPr lang="en-US" altLang="ja-JP" sz="1600" b="1" u="sng" dirty="0"/>
          </a:p>
          <a:p>
            <a:r>
              <a:rPr lang="ja-JP" altLang="en-US" sz="1600" b="1" dirty="0"/>
              <a:t>５） </a:t>
            </a:r>
            <a:r>
              <a:rPr lang="ja-JP" altLang="en-US" sz="1600" b="1" u="sng" dirty="0">
                <a:solidFill>
                  <a:srgbClr val="FF0000"/>
                </a:solidFill>
              </a:rPr>
              <a:t>学校の学びを日常に繋ぐ英語教育環境の整備</a:t>
            </a:r>
            <a:endParaRPr lang="en-US" altLang="ja-JP" sz="1600" b="1" u="sng" dirty="0">
              <a:solidFill>
                <a:srgbClr val="FF0000"/>
              </a:solidFill>
            </a:endParaRPr>
          </a:p>
        </p:txBody>
      </p:sp>
      <p:cxnSp>
        <p:nvCxnSpPr>
          <p:cNvPr id="11" name="直線矢印コネクタ 10">
            <a:extLst>
              <a:ext uri="{FF2B5EF4-FFF2-40B4-BE49-F238E27FC236}">
                <a16:creationId xmlns:a16="http://schemas.microsoft.com/office/drawing/2014/main" id="{6644F1DE-F200-4E1B-B9BE-0B03B2BBBB84}"/>
              </a:ext>
            </a:extLst>
          </p:cNvPr>
          <p:cNvCxnSpPr/>
          <p:nvPr/>
        </p:nvCxnSpPr>
        <p:spPr>
          <a:xfrm flipH="1">
            <a:off x="3923655" y="620688"/>
            <a:ext cx="232939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角丸四角形 11">
            <a:extLst>
              <a:ext uri="{FF2B5EF4-FFF2-40B4-BE49-F238E27FC236}">
                <a16:creationId xmlns:a16="http://schemas.microsoft.com/office/drawing/2014/main" id="{2C970E05-2C35-400C-8B1B-D08D1C936013}"/>
              </a:ext>
            </a:extLst>
          </p:cNvPr>
          <p:cNvSpPr/>
          <p:nvPr/>
        </p:nvSpPr>
        <p:spPr>
          <a:xfrm>
            <a:off x="292693" y="5903776"/>
            <a:ext cx="3307459" cy="417036"/>
          </a:xfrm>
          <a:prstGeom prst="roundRect">
            <a:avLst/>
          </a:prstGeom>
          <a:solidFill>
            <a:schemeClr val="accent2">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平成２１年度　教育課程特例措置の認定</a:t>
            </a:r>
            <a:endParaRPr lang="en-US" altLang="ja-JP" sz="1400" b="1" dirty="0">
              <a:latin typeface="Arial" panose="020B0604020202020204" pitchFamily="34" charset="0"/>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221909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矢印コネクタ 21"/>
          <p:cNvCxnSpPr>
            <a:cxnSpLocks/>
          </p:cNvCxnSpPr>
          <p:nvPr/>
        </p:nvCxnSpPr>
        <p:spPr>
          <a:xfrm flipV="1">
            <a:off x="4621696" y="745435"/>
            <a:ext cx="0" cy="54703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ホームベース 155">
            <a:extLst>
              <a:ext uri="{FF2B5EF4-FFF2-40B4-BE49-F238E27FC236}">
                <a16:creationId xmlns:a16="http://schemas.microsoft.com/office/drawing/2014/main" id="{B22ED2E3-192F-477D-AE24-A883EC0FE739}"/>
              </a:ext>
            </a:extLst>
          </p:cNvPr>
          <p:cNvSpPr/>
          <p:nvPr/>
        </p:nvSpPr>
        <p:spPr>
          <a:xfrm>
            <a:off x="2250314" y="1035350"/>
            <a:ext cx="5176806" cy="271462"/>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fontAlgn="base">
              <a:spcBef>
                <a:spcPct val="0"/>
              </a:spcBef>
              <a:spcAft>
                <a:spcPct val="0"/>
              </a:spcAft>
              <a:defRPr/>
            </a:pPr>
            <a:r>
              <a:rPr lang="en-US" altLang="ja-JP" sz="16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GLOCAL</a:t>
            </a:r>
            <a:r>
              <a:rPr lang="ja-JP" altLang="en-US" sz="16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人材の育成　～</a:t>
            </a:r>
            <a:r>
              <a:rPr lang="en-US" altLang="ja-JP" sz="16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Think Globally, Act Locally</a:t>
            </a:r>
            <a:r>
              <a:rPr lang="ja-JP" altLang="en-US" sz="16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endParaRPr lang="en-US" altLang="ja-JP" sz="16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35" name="ホームベース 155">
            <a:extLst>
              <a:ext uri="{FF2B5EF4-FFF2-40B4-BE49-F238E27FC236}">
                <a16:creationId xmlns:a16="http://schemas.microsoft.com/office/drawing/2014/main" id="{31DE8935-ED0C-4F8A-8673-B4848C164157}"/>
              </a:ext>
            </a:extLst>
          </p:cNvPr>
          <p:cNvSpPr/>
          <p:nvPr/>
        </p:nvSpPr>
        <p:spPr>
          <a:xfrm>
            <a:off x="1151880" y="1484467"/>
            <a:ext cx="7776864" cy="576941"/>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地球規模で様々な問題を考え、郷土の魅力を生かして、</a:t>
            </a:r>
            <a:r>
              <a:rPr lang="ja-JP" altLang="en-US" sz="14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英語を使って</a:t>
            </a:r>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endParaRPr lang="en-US" altLang="ja-JP"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p>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ja-JP" altLang="en-US" sz="14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能動的に課題解決に向けた行動を起こす児童生徒の育成</a:t>
            </a:r>
            <a:endParaRPr lang="ja-JP" altLang="en-US" sz="1400" dirty="0">
              <a:solidFill>
                <a:srgbClr val="FF0000"/>
              </a:solidFill>
              <a:latin typeface="Arial" panose="020B0604020202020204" pitchFamily="34" charset="0"/>
              <a:cs typeface="Arial" panose="020B0604020202020204" pitchFamily="34" charset="0"/>
            </a:endParaRPr>
          </a:p>
        </p:txBody>
      </p:sp>
      <p:sp>
        <p:nvSpPr>
          <p:cNvPr id="44" name="ホームベース 155">
            <a:extLst>
              <a:ext uri="{FF2B5EF4-FFF2-40B4-BE49-F238E27FC236}">
                <a16:creationId xmlns:a16="http://schemas.microsoft.com/office/drawing/2014/main" id="{A6699842-98BB-498D-832D-BAB9CA33FC8F}"/>
              </a:ext>
            </a:extLst>
          </p:cNvPr>
          <p:cNvSpPr/>
          <p:nvPr/>
        </p:nvSpPr>
        <p:spPr>
          <a:xfrm>
            <a:off x="963410" y="4219843"/>
            <a:ext cx="3575997" cy="475427"/>
          </a:xfrm>
          <a:prstGeom prst="homePlate">
            <a:avLst>
              <a:gd name="adj" fmla="val 1429"/>
            </a:avLst>
          </a:prstGeom>
          <a:solidFill>
            <a:schemeClr val="accent6">
              <a:lumMod val="60000"/>
              <a:lumOff val="4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6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コミュニケーション能力の育成 </a:t>
            </a:r>
            <a:endParaRPr lang="en-US" altLang="ja-JP" sz="16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42" name="タイトル 1">
            <a:extLst>
              <a:ext uri="{FF2B5EF4-FFF2-40B4-BE49-F238E27FC236}">
                <a16:creationId xmlns:a16="http://schemas.microsoft.com/office/drawing/2014/main" id="{EC97B824-CA2B-4BA5-9976-8294930D107B}"/>
              </a:ext>
            </a:extLst>
          </p:cNvPr>
          <p:cNvSpPr txBox="1">
            <a:spLocks/>
          </p:cNvSpPr>
          <p:nvPr/>
        </p:nvSpPr>
        <p:spPr>
          <a:xfrm>
            <a:off x="287784" y="84466"/>
            <a:ext cx="1152128" cy="32268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latin typeface="Arial" panose="020B0604020202020204" pitchFamily="34" charset="0"/>
                <a:ea typeface="UD デジタル 教科書体 NK-B" panose="02020700000000000000" pitchFamily="18" charset="-128"/>
                <a:cs typeface="Arial" panose="020B0604020202020204" pitchFamily="34" charset="0"/>
              </a:rPr>
              <a:t>１　目的</a:t>
            </a:r>
          </a:p>
        </p:txBody>
      </p:sp>
      <p:sp>
        <p:nvSpPr>
          <p:cNvPr id="43" name="テキスト ボックス 42">
            <a:extLst>
              <a:ext uri="{FF2B5EF4-FFF2-40B4-BE49-F238E27FC236}">
                <a16:creationId xmlns:a16="http://schemas.microsoft.com/office/drawing/2014/main" id="{454DC95A-3428-47F0-A6EA-36E89E87C7A4}"/>
              </a:ext>
            </a:extLst>
          </p:cNvPr>
          <p:cNvSpPr txBox="1"/>
          <p:nvPr/>
        </p:nvSpPr>
        <p:spPr>
          <a:xfrm>
            <a:off x="700737" y="2171506"/>
            <a:ext cx="8768067" cy="746356"/>
          </a:xfrm>
          <a:prstGeom prst="rect">
            <a:avLst/>
          </a:prstGeom>
          <a:solidFill>
            <a:schemeClr val="bg1"/>
          </a:solidFill>
          <a:ln w="28575">
            <a:solidFill>
              <a:schemeClr val="tx1"/>
            </a:solidFill>
          </a:ln>
        </p:spPr>
        <p:txBody>
          <a:bodyPr wrap="square" rtlCol="0">
            <a:spAutoFit/>
          </a:bodyPr>
          <a:lstStyle/>
          <a:p>
            <a:endParaRPr kumimoji="1" lang="ja-JP" altLang="en-US" dirty="0"/>
          </a:p>
        </p:txBody>
      </p:sp>
      <p:sp>
        <p:nvSpPr>
          <p:cNvPr id="40" name="ホームベース 155">
            <a:extLst>
              <a:ext uri="{FF2B5EF4-FFF2-40B4-BE49-F238E27FC236}">
                <a16:creationId xmlns:a16="http://schemas.microsoft.com/office/drawing/2014/main" id="{72BDE5A6-D73B-4E46-924C-462595D557C0}"/>
              </a:ext>
            </a:extLst>
          </p:cNvPr>
          <p:cNvSpPr/>
          <p:nvPr/>
        </p:nvSpPr>
        <p:spPr>
          <a:xfrm>
            <a:off x="963410" y="2282200"/>
            <a:ext cx="3501225" cy="524967"/>
          </a:xfrm>
          <a:prstGeom prst="homePlate">
            <a:avLst>
              <a:gd name="adj" fmla="val 1429"/>
            </a:avLst>
          </a:prstGeom>
          <a:solidFill>
            <a:schemeClr val="accent3">
              <a:lumMod val="40000"/>
              <a:lumOff val="60000"/>
            </a:schemeClr>
          </a:solidFill>
          <a:ln w="28575">
            <a:solidFill>
              <a:srgbClr val="FF0000"/>
            </a:solidFill>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郷土の課題解決に貢献する志を持った人材</a:t>
            </a:r>
          </a:p>
        </p:txBody>
      </p:sp>
      <p:sp>
        <p:nvSpPr>
          <p:cNvPr id="41" name="ホームベース 155">
            <a:extLst>
              <a:ext uri="{FF2B5EF4-FFF2-40B4-BE49-F238E27FC236}">
                <a16:creationId xmlns:a16="http://schemas.microsoft.com/office/drawing/2014/main" id="{29144F0C-F9D5-468C-B95A-FA84CDC4E2E6}"/>
              </a:ext>
            </a:extLst>
          </p:cNvPr>
          <p:cNvSpPr/>
          <p:nvPr/>
        </p:nvSpPr>
        <p:spPr>
          <a:xfrm>
            <a:off x="4727308" y="2282200"/>
            <a:ext cx="4414144" cy="524967"/>
          </a:xfrm>
          <a:prstGeom prst="homePlate">
            <a:avLst>
              <a:gd name="adj" fmla="val 1429"/>
            </a:avLst>
          </a:prstGeom>
          <a:solidFill>
            <a:schemeClr val="accent3">
              <a:lumMod val="40000"/>
              <a:lumOff val="60000"/>
            </a:schemeClr>
          </a:solidFill>
          <a:ln w="28575">
            <a:solidFill>
              <a:srgbClr val="FF0000"/>
            </a:solidFill>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グローバルな視点を持ち、郷土の魅力を世界に発信し、</a:t>
            </a:r>
            <a:endParaRPr lang="en-US" altLang="ja-JP" sz="1400" b="1" dirty="0">
              <a:latin typeface="Arial" panose="020B0604020202020204" pitchFamily="34" charset="0"/>
              <a:ea typeface="UD デジタル 教科書体 NK-B" panose="02020700000000000000" pitchFamily="18" charset="-128"/>
              <a:cs typeface="Arial" panose="020B0604020202020204" pitchFamily="34" charset="0"/>
            </a:endParaRPr>
          </a:p>
          <a:p>
            <a:r>
              <a:rPr lang="ja-JP" altLang="en-US" sz="1400" b="1" dirty="0">
                <a:latin typeface="Arial" panose="020B0604020202020204" pitchFamily="34" charset="0"/>
                <a:ea typeface="UD デジタル 教科書体 NK-B" panose="02020700000000000000" pitchFamily="18" charset="-128"/>
                <a:cs typeface="Arial" panose="020B0604020202020204" pitchFamily="34" charset="0"/>
              </a:rPr>
              <a:t>持続可能な社会の発展に貢献する人材</a:t>
            </a:r>
          </a:p>
        </p:txBody>
      </p:sp>
      <p:sp>
        <p:nvSpPr>
          <p:cNvPr id="64" name="テキスト ボックス 63">
            <a:extLst>
              <a:ext uri="{FF2B5EF4-FFF2-40B4-BE49-F238E27FC236}">
                <a16:creationId xmlns:a16="http://schemas.microsoft.com/office/drawing/2014/main" id="{00CA68E3-843A-4F9F-9E6D-A6D562B4B3BE}"/>
              </a:ext>
            </a:extLst>
          </p:cNvPr>
          <p:cNvSpPr txBox="1"/>
          <p:nvPr/>
        </p:nvSpPr>
        <p:spPr>
          <a:xfrm>
            <a:off x="611820" y="4800072"/>
            <a:ext cx="8856984" cy="830997"/>
          </a:xfrm>
          <a:prstGeom prst="rect">
            <a:avLst/>
          </a:prstGeom>
          <a:solidFill>
            <a:schemeClr val="accent5">
              <a:lumMod val="20000"/>
              <a:lumOff val="80000"/>
            </a:schemeClr>
          </a:solidFill>
          <a:ln w="28575">
            <a:solidFill>
              <a:schemeClr val="tx1"/>
            </a:solidFill>
          </a:ln>
        </p:spPr>
        <p:txBody>
          <a:bodyPr wrap="square" rtlCol="0">
            <a:spAutoFit/>
          </a:bodyPr>
          <a:lstStyle/>
          <a:p>
            <a:pPr algn="just"/>
            <a:r>
              <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rPr>
              <a:t>※</a:t>
            </a:r>
            <a:r>
              <a:rPr lang="ja-JP" altLang="en-US" sz="1600" b="1" kern="100" dirty="0">
                <a:latin typeface="ＭＳ Ｐゴシック" panose="020B0600070205080204" pitchFamily="50" charset="-128"/>
                <a:ea typeface="游明朝" panose="02020400000000000000" pitchFamily="18" charset="-128"/>
                <a:cs typeface="Times New Roman" panose="02020603050405020304" pitchFamily="18" charset="0"/>
              </a:rPr>
              <a:t>　ローカルの中にグローバルを見出す（郷土の課題を自分ごととして解決しようとする経験）</a:t>
            </a:r>
            <a:endPar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endParaRPr>
          </a:p>
          <a:p>
            <a:pPr algn="just"/>
            <a:r>
              <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rPr>
              <a:t>※</a:t>
            </a:r>
            <a:r>
              <a:rPr lang="ja-JP" altLang="en-US" sz="1600" b="1" kern="100" dirty="0">
                <a:latin typeface="ＭＳ Ｐゴシック" panose="020B0600070205080204" pitchFamily="50" charset="-128"/>
                <a:ea typeface="游明朝" panose="02020400000000000000" pitchFamily="18" charset="-128"/>
                <a:cs typeface="Times New Roman" panose="02020603050405020304" pitchFamily="18" charset="0"/>
              </a:rPr>
              <a:t>　受信的異文化交流　</a:t>
            </a:r>
            <a:r>
              <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rPr>
              <a:t>+</a:t>
            </a:r>
            <a:r>
              <a:rPr lang="ja-JP" altLang="en-US" sz="1600" b="1" kern="100" dirty="0">
                <a:latin typeface="ＭＳ Ｐゴシック" panose="020B0600070205080204" pitchFamily="50" charset="-128"/>
                <a:ea typeface="游明朝" panose="02020400000000000000" pitchFamily="18" charset="-128"/>
                <a:cs typeface="Times New Roman" panose="02020603050405020304" pitchFamily="18" charset="0"/>
              </a:rPr>
              <a:t>　発信的異文化交流　</a:t>
            </a:r>
            <a:r>
              <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rPr>
              <a:t>+</a:t>
            </a:r>
            <a:r>
              <a:rPr lang="ja-JP" altLang="en-US" sz="1600" b="1" kern="100" dirty="0">
                <a:latin typeface="ＭＳ Ｐゴシック" panose="020B0600070205080204" pitchFamily="50" charset="-128"/>
                <a:ea typeface="游明朝" panose="02020400000000000000" pitchFamily="18" charset="-128"/>
                <a:cs typeface="Times New Roman" panose="02020603050405020304" pitchFamily="18" charset="0"/>
              </a:rPr>
              <a:t>　内容統合型授業の展開</a:t>
            </a:r>
            <a:endPar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endParaRPr>
          </a:p>
          <a:p>
            <a:pPr algn="just"/>
            <a:r>
              <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rPr>
              <a:t>※</a:t>
            </a:r>
            <a:r>
              <a:rPr lang="ja-JP" altLang="en-US" sz="1600" b="1" kern="100" dirty="0">
                <a:latin typeface="ＭＳ Ｐゴシック" panose="020B0600070205080204" pitchFamily="50" charset="-128"/>
                <a:ea typeface="游明朝" panose="02020400000000000000" pitchFamily="18" charset="-128"/>
                <a:cs typeface="Times New Roman" panose="02020603050405020304" pitchFamily="18" charset="0"/>
              </a:rPr>
              <a:t>　知識・技能、思考力・判断力・表現力・主体的に学びに向かう態度</a:t>
            </a:r>
            <a:endParaRPr lang="en-US" altLang="ja-JP" sz="1600" b="1" kern="100" dirty="0">
              <a:latin typeface="ＭＳ Ｐゴシック" panose="020B0600070205080204" pitchFamily="50" charset="-128"/>
              <a:ea typeface="游明朝" panose="02020400000000000000" pitchFamily="18"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1F78170-55D0-4AFF-92DB-4A6BEBA6A51F}"/>
              </a:ext>
            </a:extLst>
          </p:cNvPr>
          <p:cNvSpPr txBox="1"/>
          <p:nvPr/>
        </p:nvSpPr>
        <p:spPr>
          <a:xfrm>
            <a:off x="1885742" y="381516"/>
            <a:ext cx="5627168" cy="369332"/>
          </a:xfrm>
          <a:prstGeom prst="rect">
            <a:avLst/>
          </a:prstGeom>
          <a:solidFill>
            <a:schemeClr val="accent3">
              <a:lumMod val="20000"/>
              <a:lumOff val="8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kumimoji="1" lang="ja-JP" altLang="en-US" sz="1600" b="1" dirty="0">
                <a:latin typeface="Arial" panose="020B0604020202020204" pitchFamily="34" charset="0"/>
                <a:cs typeface="Arial" panose="020B0604020202020204" pitchFamily="34" charset="0"/>
              </a:rPr>
              <a:t>   </a:t>
            </a:r>
            <a:r>
              <a:rPr lang="ja-JP" altLang="en-US" b="1" dirty="0">
                <a:latin typeface="Arial" panose="020B0604020202020204" pitchFamily="34" charset="0"/>
                <a:cs typeface="Arial" panose="020B0604020202020204" pitchFamily="34" charset="0"/>
              </a:rPr>
              <a:t>Ｒ</a:t>
            </a:r>
            <a:r>
              <a:rPr kumimoji="1" lang="ja-JP" altLang="en-US" b="1" dirty="0">
                <a:latin typeface="Arial" panose="020B0604020202020204" pitchFamily="34" charset="0"/>
                <a:cs typeface="Arial" panose="020B0604020202020204" pitchFamily="34" charset="0"/>
              </a:rPr>
              <a:t>４年度～    「英語のまちづくり」　「</a:t>
            </a:r>
            <a:r>
              <a:rPr lang="ja-JP" altLang="en-US" b="1" dirty="0"/>
              <a:t>多文化共生社会」</a:t>
            </a:r>
            <a:endParaRPr kumimoji="1" lang="ja-JP" altLang="en-US" sz="1600" b="1" dirty="0"/>
          </a:p>
        </p:txBody>
      </p:sp>
      <p:sp>
        <p:nvSpPr>
          <p:cNvPr id="21" name="ホームベース 155">
            <a:extLst>
              <a:ext uri="{FF2B5EF4-FFF2-40B4-BE49-F238E27FC236}">
                <a16:creationId xmlns:a16="http://schemas.microsoft.com/office/drawing/2014/main" id="{E937EEBA-BF10-4838-9DB6-ACD9A00933BF}"/>
              </a:ext>
            </a:extLst>
          </p:cNvPr>
          <p:cNvSpPr/>
          <p:nvPr/>
        </p:nvSpPr>
        <p:spPr>
          <a:xfrm>
            <a:off x="4703985" y="4219843"/>
            <a:ext cx="3387523" cy="475427"/>
          </a:xfrm>
          <a:prstGeom prst="homePlate">
            <a:avLst>
              <a:gd name="adj" fmla="val 1429"/>
            </a:avLst>
          </a:prstGeom>
          <a:solidFill>
            <a:schemeClr val="accent6">
              <a:lumMod val="60000"/>
              <a:lumOff val="4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sz="16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英語大好きな児童生徒育成</a:t>
            </a:r>
            <a:endParaRPr lang="en-US" altLang="ja-JP" sz="16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7" name="タイトル 1">
            <a:extLst>
              <a:ext uri="{FF2B5EF4-FFF2-40B4-BE49-F238E27FC236}">
                <a16:creationId xmlns:a16="http://schemas.microsoft.com/office/drawing/2014/main" id="{8D42931B-D0FD-41CD-9EA2-911F0B2AD7AC}"/>
              </a:ext>
            </a:extLst>
          </p:cNvPr>
          <p:cNvSpPr>
            <a:spLocks noGrp="1"/>
          </p:cNvSpPr>
          <p:nvPr>
            <p:ph type="title"/>
          </p:nvPr>
        </p:nvSpPr>
        <p:spPr>
          <a:xfrm>
            <a:off x="1730481" y="5812005"/>
            <a:ext cx="5782429" cy="456188"/>
          </a:xfrm>
          <a:solidFill>
            <a:schemeClr val="accent5">
              <a:lumMod val="20000"/>
              <a:lumOff val="8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kumimoji="1" lang="ja-JP" altLang="en-US" sz="2800" dirty="0">
                <a:latin typeface="Arial" panose="020B0604020202020204" pitchFamily="34" charset="0"/>
                <a:ea typeface="UD デジタル 教科書体 NK-B" panose="02020700000000000000" pitchFamily="18" charset="-128"/>
                <a:cs typeface="Arial" panose="020B0604020202020204" pitchFamily="34" charset="0"/>
              </a:rPr>
              <a:t>⑪　国立台北教育大教育実習生受入</a:t>
            </a:r>
          </a:p>
        </p:txBody>
      </p:sp>
      <p:sp>
        <p:nvSpPr>
          <p:cNvPr id="30" name="テキスト ボックス 29">
            <a:extLst>
              <a:ext uri="{FF2B5EF4-FFF2-40B4-BE49-F238E27FC236}">
                <a16:creationId xmlns:a16="http://schemas.microsoft.com/office/drawing/2014/main" id="{2B036FE1-E2EF-4A1F-A73A-7B71731A2D9E}"/>
              </a:ext>
            </a:extLst>
          </p:cNvPr>
          <p:cNvSpPr txBox="1"/>
          <p:nvPr/>
        </p:nvSpPr>
        <p:spPr>
          <a:xfrm>
            <a:off x="440254" y="3007045"/>
            <a:ext cx="9289032" cy="1107996"/>
          </a:xfrm>
          <a:prstGeom prst="rect">
            <a:avLst/>
          </a:prstGeom>
          <a:solidFill>
            <a:schemeClr val="accent5">
              <a:lumMod val="20000"/>
              <a:lumOff val="80000"/>
            </a:schemeClr>
          </a:solidFill>
          <a:ln w="28575">
            <a:solidFill>
              <a:schemeClr val="tx1"/>
            </a:solidFill>
          </a:ln>
        </p:spPr>
        <p:txBody>
          <a:bodyPr wrap="square" rtlCol="0">
            <a:spAutoFit/>
          </a:bodyPr>
          <a:lstStyle/>
          <a:p>
            <a:r>
              <a:rPr lang="ja-JP" altLang="en-US" b="1" kern="100" dirty="0">
                <a:latin typeface="ＭＳ Ｐゴシック" panose="020B0600070205080204" pitchFamily="50" charset="-128"/>
                <a:ea typeface="游明朝" panose="02020400000000000000" pitchFamily="18" charset="-128"/>
                <a:cs typeface="Times New Roman" panose="02020603050405020304" pitchFamily="18" charset="0"/>
              </a:rPr>
              <a:t>　　　　　　　</a:t>
            </a:r>
            <a:r>
              <a:rPr lang="ja-JP" altLang="en-US" sz="2400" b="1" kern="100" dirty="0">
                <a:latin typeface="ＭＳ Ｐゴシック" panose="020B0600070205080204" pitchFamily="50" charset="-128"/>
                <a:ea typeface="游明朝" panose="02020400000000000000" pitchFamily="18" charset="-128"/>
                <a:cs typeface="Times New Roman" panose="02020603050405020304" pitchFamily="18" charset="0"/>
              </a:rPr>
              <a:t>  例）</a:t>
            </a:r>
            <a:r>
              <a:rPr lang="en-US" altLang="ja-JP" sz="2400" b="1" kern="100" dirty="0">
                <a:latin typeface="ＭＳ Ｐゴシック" panose="020B0600070205080204" pitchFamily="50" charset="-128"/>
                <a:ea typeface="游明朝" panose="02020400000000000000" pitchFamily="18" charset="-128"/>
                <a:cs typeface="Times New Roman" panose="02020603050405020304" pitchFamily="18" charset="0"/>
              </a:rPr>
              <a:t>The boy </a:t>
            </a:r>
            <a:r>
              <a:rPr lang="en-US" altLang="ja-JP" sz="2400" b="1" u="sng" kern="100" dirty="0">
                <a:latin typeface="ＭＳ Ｐゴシック" panose="020B0600070205080204" pitchFamily="50" charset="-128"/>
                <a:ea typeface="游明朝" panose="02020400000000000000" pitchFamily="18" charset="-128"/>
                <a:cs typeface="Times New Roman" panose="02020603050405020304" pitchFamily="18" charset="0"/>
              </a:rPr>
              <a:t>was standing up straight without shoes on</a:t>
            </a:r>
            <a:r>
              <a:rPr lang="en-US" altLang="ja-JP" sz="2400" b="1" kern="100" dirty="0">
                <a:latin typeface="ＭＳ Ｐゴシック" panose="020B0600070205080204" pitchFamily="50" charset="-128"/>
                <a:ea typeface="游明朝" panose="02020400000000000000" pitchFamily="18" charset="-128"/>
                <a:cs typeface="Times New Roman" panose="02020603050405020304" pitchFamily="18" charset="0"/>
              </a:rPr>
              <a:t>.</a:t>
            </a:r>
          </a:p>
          <a:p>
            <a:endParaRPr lang="en-US" altLang="ja-JP" sz="2400" b="1" kern="100" dirty="0">
              <a:latin typeface="ＭＳ Ｐゴシック" panose="020B0600070205080204" pitchFamily="50" charset="-128"/>
              <a:ea typeface="游明朝" panose="02020400000000000000" pitchFamily="18" charset="-128"/>
              <a:cs typeface="Times New Roman" panose="02020603050405020304" pitchFamily="18" charset="0"/>
            </a:endParaRPr>
          </a:p>
          <a:p>
            <a:endParaRPr lang="en-US" altLang="ja-JP" b="1" kern="100" dirty="0">
              <a:latin typeface="ＭＳ Ｐゴシック" panose="020B0600070205080204" pitchFamily="50" charset="-128"/>
              <a:ea typeface="游明朝" panose="02020400000000000000" pitchFamily="18" charset="-128"/>
              <a:cs typeface="Times New Roman" panose="02020603050405020304" pitchFamily="18" charset="0"/>
            </a:endParaRPr>
          </a:p>
        </p:txBody>
      </p:sp>
      <p:pic>
        <p:nvPicPr>
          <p:cNvPr id="63" name="図 62">
            <a:extLst>
              <a:ext uri="{FF2B5EF4-FFF2-40B4-BE49-F238E27FC236}">
                <a16:creationId xmlns:a16="http://schemas.microsoft.com/office/drawing/2014/main" id="{4610F2D0-29E5-40CB-B490-AC386273CB5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803829" y="3096544"/>
            <a:ext cx="820775" cy="808995"/>
          </a:xfrm>
          <a:prstGeom prst="rect">
            <a:avLst/>
          </a:prstGeom>
        </p:spPr>
      </p:pic>
      <p:sp>
        <p:nvSpPr>
          <p:cNvPr id="18" name="テキスト ボックス 17">
            <a:extLst>
              <a:ext uri="{FF2B5EF4-FFF2-40B4-BE49-F238E27FC236}">
                <a16:creationId xmlns:a16="http://schemas.microsoft.com/office/drawing/2014/main" id="{EFF5B536-CAE9-4880-8593-5BA3C684596F}"/>
              </a:ext>
            </a:extLst>
          </p:cNvPr>
          <p:cNvSpPr txBox="1"/>
          <p:nvPr/>
        </p:nvSpPr>
        <p:spPr>
          <a:xfrm>
            <a:off x="455778" y="3840323"/>
            <a:ext cx="1728192" cy="307777"/>
          </a:xfrm>
          <a:prstGeom prst="rect">
            <a:avLst/>
          </a:prstGeom>
          <a:noFill/>
        </p:spPr>
        <p:txBody>
          <a:bodyPr wrap="square" rtlCol="0">
            <a:spAutoFit/>
          </a:bodyPr>
          <a:lstStyle/>
          <a:p>
            <a:r>
              <a:rPr kumimoji="1" lang="ja-JP" altLang="en-US" sz="1400" b="1" dirty="0"/>
              <a:t>高等学校教科書より</a:t>
            </a:r>
          </a:p>
        </p:txBody>
      </p:sp>
      <p:sp>
        <p:nvSpPr>
          <p:cNvPr id="33" name="ホームベース 155">
            <a:extLst>
              <a:ext uri="{FF2B5EF4-FFF2-40B4-BE49-F238E27FC236}">
                <a16:creationId xmlns:a16="http://schemas.microsoft.com/office/drawing/2014/main" id="{A57B5549-7D22-460B-BD22-7A7AF38B6787}"/>
              </a:ext>
            </a:extLst>
          </p:cNvPr>
          <p:cNvSpPr/>
          <p:nvPr/>
        </p:nvSpPr>
        <p:spPr>
          <a:xfrm>
            <a:off x="3816176" y="3501840"/>
            <a:ext cx="5749029" cy="475427"/>
          </a:xfrm>
          <a:prstGeom prst="homePlate">
            <a:avLst>
              <a:gd name="adj" fmla="val 1429"/>
            </a:avLst>
          </a:prstGeom>
          <a:solidFill>
            <a:schemeClr val="accent3">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algn="ctr"/>
            <a:r>
              <a:rPr lang="ja-JP" altLang="en-US"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相手意識　・　他者意識　・　自分の考えや思いを伝え合う</a:t>
            </a:r>
            <a:endParaRPr lang="en-US" altLang="ja-JP"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406246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0E44BA4-624D-479D-B7C6-AD3A11CCA6F8}"/>
              </a:ext>
            </a:extLst>
          </p:cNvPr>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A7C65D4D-25E9-4DFD-AD48-7E5E64C1CB3A}"/>
              </a:ext>
            </a:extLst>
          </p:cNvPr>
          <p:cNvSpPr txBox="1"/>
          <p:nvPr/>
        </p:nvSpPr>
        <p:spPr>
          <a:xfrm>
            <a:off x="234178" y="1447965"/>
            <a:ext cx="3524832" cy="5047536"/>
          </a:xfrm>
          <a:prstGeom prst="rect">
            <a:avLst/>
          </a:prstGeom>
          <a:solidFill>
            <a:schemeClr val="accent3">
              <a:lumMod val="20000"/>
              <a:lumOff val="80000"/>
            </a:schemeClr>
          </a:solidFill>
          <a:ln w="57150">
            <a:solidFill>
              <a:schemeClr val="tx1"/>
            </a:solidFill>
          </a:ln>
        </p:spPr>
        <p:txBody>
          <a:bodyPr wrap="square" rtlCol="0">
            <a:spAutoFit/>
          </a:bodyPr>
          <a:lstStyle/>
          <a:p>
            <a:r>
              <a:rPr lang="ja-JP" altLang="en-US" sz="1400" b="1" dirty="0">
                <a:latin typeface="Arial" panose="020B0604020202020204" pitchFamily="34" charset="0"/>
                <a:ea typeface="+mj-ea"/>
                <a:cs typeface="Arial" panose="020B0604020202020204" pitchFamily="34" charset="0"/>
              </a:rPr>
              <a:t>⑴　 </a:t>
            </a:r>
            <a:r>
              <a:rPr lang="en-US" altLang="ja-JP" sz="1400" b="1" dirty="0">
                <a:latin typeface="Arial" panose="020B0604020202020204" pitchFamily="34" charset="0"/>
                <a:ea typeface="+mj-ea"/>
                <a:cs typeface="Arial" panose="020B0604020202020204" pitchFamily="34" charset="0"/>
              </a:rPr>
              <a:t>2022</a:t>
            </a:r>
            <a:r>
              <a:rPr lang="ja-JP" altLang="en-US" sz="1400" b="1" dirty="0">
                <a:latin typeface="Arial" panose="020B0604020202020204" pitchFamily="34" charset="0"/>
                <a:ea typeface="+mj-ea"/>
                <a:cs typeface="Arial" panose="020B0604020202020204" pitchFamily="34" charset="0"/>
              </a:rPr>
              <a:t>年３月～５月協定式（予定）</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 市長・教育長　他　</a:t>
            </a:r>
            <a:endParaRPr lang="en-US" altLang="ja-JP" sz="1400" b="1" dirty="0">
              <a:latin typeface="Arial" panose="020B0604020202020204" pitchFamily="34" charset="0"/>
              <a:ea typeface="+mj-ea"/>
              <a:cs typeface="Arial" panose="020B0604020202020204" pitchFamily="34" charset="0"/>
            </a:endParaRPr>
          </a:p>
          <a:p>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⑵　 国立台北教育大実習生受入開始</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 期間　</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２０２２年９月～</a:t>
            </a:r>
            <a:r>
              <a:rPr lang="en-US" altLang="ja-JP" sz="1400" b="1" dirty="0">
                <a:latin typeface="Arial" panose="020B0604020202020204" pitchFamily="34" charset="0"/>
                <a:ea typeface="+mj-ea"/>
                <a:cs typeface="Arial" panose="020B0604020202020204" pitchFamily="34" charset="0"/>
              </a:rPr>
              <a:t>10</a:t>
            </a:r>
            <a:r>
              <a:rPr lang="ja-JP" altLang="en-US" sz="1400" b="1" dirty="0">
                <a:latin typeface="Arial" panose="020B0604020202020204" pitchFamily="34" charset="0"/>
                <a:ea typeface="+mj-ea"/>
                <a:cs typeface="Arial" panose="020B0604020202020204" pitchFamily="34" charset="0"/>
              </a:rPr>
              <a:t>月（</a:t>
            </a:r>
            <a:r>
              <a:rPr lang="en-US" altLang="ja-JP" sz="1400" b="1" dirty="0">
                <a:latin typeface="Arial" panose="020B0604020202020204" pitchFamily="34" charset="0"/>
                <a:ea typeface="+mj-ea"/>
                <a:cs typeface="Arial" panose="020B0604020202020204" pitchFamily="34" charset="0"/>
              </a:rPr>
              <a:t>1</a:t>
            </a:r>
            <a:r>
              <a:rPr lang="ja-JP" altLang="en-US" sz="1400" b="1" dirty="0">
                <a:latin typeface="Arial" panose="020B0604020202020204" pitchFamily="34" charset="0"/>
                <a:ea typeface="+mj-ea"/>
                <a:cs typeface="Arial" panose="020B0604020202020204" pitchFamily="34" charset="0"/>
              </a:rPr>
              <a:t>カ月程度）</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 拠点　</a:t>
            </a:r>
            <a:endParaRPr lang="en-US" altLang="ja-JP" sz="1400" b="1" dirty="0">
              <a:latin typeface="Arial" panose="020B0604020202020204" pitchFamily="34" charset="0"/>
              <a:ea typeface="+mj-ea"/>
              <a:cs typeface="Arial" panose="020B0604020202020204" pitchFamily="34" charset="0"/>
            </a:endParaRPr>
          </a:p>
          <a:p>
            <a:r>
              <a:rPr lang="en-US" altLang="ja-JP" sz="1400" b="1" dirty="0">
                <a:latin typeface="Arial" panose="020B0604020202020204" pitchFamily="34" charset="0"/>
                <a:ea typeface="+mj-ea"/>
                <a:cs typeface="Arial" panose="020B0604020202020204" pitchFamily="34" charset="0"/>
              </a:rPr>
              <a:t>      </a:t>
            </a:r>
            <a:r>
              <a:rPr lang="ja-JP" altLang="en-US" sz="1400" b="1" dirty="0">
                <a:latin typeface="Arial" panose="020B0604020202020204" pitchFamily="34" charset="0"/>
                <a:ea typeface="+mj-ea"/>
                <a:cs typeface="Arial" panose="020B0604020202020204" pitchFamily="34" charset="0"/>
              </a:rPr>
              <a:t>鹿屋女子高等学校</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　周辺小中学校授業</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cs typeface="Arial" panose="020B0604020202020204" pitchFamily="34" charset="0"/>
              </a:rPr>
              <a:t>⑶　 グローカル・イングリシュ・キャンプ</a:t>
            </a:r>
            <a:endParaRPr lang="en-US" altLang="ja-JP" sz="1400" b="1" dirty="0">
              <a:latin typeface="Arial" panose="020B0604020202020204" pitchFamily="34" charset="0"/>
              <a:cs typeface="Arial" panose="020B0604020202020204" pitchFamily="34" charset="0"/>
            </a:endParaRPr>
          </a:p>
          <a:p>
            <a:r>
              <a:rPr lang="ja-JP" altLang="en-US" sz="1400" b="1"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 </a:t>
            </a:r>
            <a:r>
              <a:rPr lang="ja-JP" altLang="en-US" sz="1400" b="1" dirty="0">
                <a:latin typeface="Arial" panose="020B0604020202020204" pitchFamily="34" charset="0"/>
                <a:cs typeface="Arial" panose="020B0604020202020204" pitchFamily="34" charset="0"/>
              </a:rPr>
              <a:t>町内会・子ども会主催</a:t>
            </a:r>
            <a:endParaRPr lang="en-US" altLang="ja-JP" sz="1400" b="1" dirty="0">
              <a:latin typeface="Arial" panose="020B0604020202020204" pitchFamily="34" charset="0"/>
              <a:cs typeface="Arial" panose="020B0604020202020204" pitchFamily="34" charset="0"/>
            </a:endParaRPr>
          </a:p>
          <a:p>
            <a:r>
              <a:rPr lang="ja-JP" altLang="en-US" sz="1400" b="1"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 </a:t>
            </a:r>
            <a:r>
              <a:rPr lang="ja-JP" altLang="en-US" sz="1400" b="1" dirty="0">
                <a:latin typeface="Arial" panose="020B0604020202020204" pitchFamily="34" charset="0"/>
                <a:cs typeface="Arial" panose="020B0604020202020204" pitchFamily="34" charset="0"/>
              </a:rPr>
              <a:t>生涯学習課</a:t>
            </a:r>
            <a:endParaRPr lang="en-US" altLang="ja-JP" sz="1400" b="1" dirty="0">
              <a:latin typeface="Arial" panose="020B0604020202020204" pitchFamily="34" charset="0"/>
              <a:cs typeface="Arial" panose="020B0604020202020204" pitchFamily="34" charset="0"/>
            </a:endParaRPr>
          </a:p>
          <a:p>
            <a:r>
              <a:rPr lang="ja-JP" altLang="en-US" sz="1400" b="1"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 </a:t>
            </a:r>
            <a:r>
              <a:rPr lang="ja-JP" altLang="en-US" sz="1400" b="1" dirty="0">
                <a:latin typeface="Arial" panose="020B0604020202020204" pitchFamily="34" charset="0"/>
                <a:cs typeface="Arial" panose="020B0604020202020204" pitchFamily="34" charset="0"/>
              </a:rPr>
              <a:t>地域活力推進課</a:t>
            </a:r>
            <a:endParaRPr lang="en-US" altLang="ja-JP" sz="1400" b="1" dirty="0">
              <a:latin typeface="Arial" panose="020B0604020202020204" pitchFamily="34" charset="0"/>
              <a:cs typeface="Arial" panose="020B0604020202020204" pitchFamily="34" charset="0"/>
            </a:endParaRPr>
          </a:p>
          <a:p>
            <a:r>
              <a:rPr lang="ja-JP" altLang="en-US" sz="1400" b="1"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 </a:t>
            </a:r>
            <a:r>
              <a:rPr lang="ja-JP" altLang="en-US" sz="1400" b="1" dirty="0">
                <a:latin typeface="Arial" panose="020B0604020202020204" pitchFamily="34" charset="0"/>
                <a:cs typeface="Arial" panose="020B0604020202020204" pitchFamily="34" charset="0"/>
              </a:rPr>
              <a:t>地域安全課等との連携</a:t>
            </a:r>
            <a:endParaRPr lang="en-US" altLang="ja-JP" sz="1100" b="1" dirty="0">
              <a:latin typeface="Arial" panose="020B0604020202020204" pitchFamily="34" charset="0"/>
              <a:cs typeface="Arial" panose="020B0604020202020204" pitchFamily="34" charset="0"/>
            </a:endParaRPr>
          </a:p>
          <a:p>
            <a:r>
              <a:rPr lang="en-US" altLang="ja-JP" sz="1400" b="1" dirty="0">
                <a:latin typeface="Arial" panose="020B0604020202020204" pitchFamily="34" charset="0"/>
                <a:ea typeface="+mj-ea"/>
                <a:cs typeface="Arial" panose="020B0604020202020204" pitchFamily="34" charset="0"/>
              </a:rPr>
              <a:t>      </a:t>
            </a:r>
          </a:p>
          <a:p>
            <a:r>
              <a:rPr lang="ja-JP" altLang="en-US" sz="1400" b="1" dirty="0">
                <a:latin typeface="Arial" panose="020B0604020202020204" pitchFamily="34" charset="0"/>
                <a:ea typeface="+mj-ea"/>
                <a:cs typeface="Arial" panose="020B0604020202020204" pitchFamily="34" charset="0"/>
              </a:rPr>
              <a:t>⑶　  ホームステイ　（保護者）</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 </a:t>
            </a:r>
            <a:r>
              <a:rPr lang="ja-JP" altLang="en-US" sz="1400" b="1" dirty="0">
                <a:latin typeface="Arial" panose="020B0604020202020204" pitchFamily="34" charset="0"/>
                <a:ea typeface="+mj-ea"/>
                <a:cs typeface="Arial" panose="020B0604020202020204" pitchFamily="34" charset="0"/>
              </a:rPr>
              <a:t>鹿屋女子高等学校</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 </a:t>
            </a:r>
            <a:r>
              <a:rPr lang="ja-JP" altLang="en-US" sz="1400" b="1" dirty="0">
                <a:latin typeface="Arial" panose="020B0604020202020204" pitchFamily="34" charset="0"/>
                <a:ea typeface="+mj-ea"/>
                <a:cs typeface="Arial" panose="020B0604020202020204" pitchFamily="34" charset="0"/>
              </a:rPr>
              <a:t>受入小中学校</a:t>
            </a:r>
            <a:endParaRPr lang="en-US" altLang="ja-JP" sz="1400" b="1" dirty="0">
              <a:latin typeface="Arial" panose="020B0604020202020204" pitchFamily="34" charset="0"/>
              <a:ea typeface="+mj-ea"/>
              <a:cs typeface="Arial" panose="020B0604020202020204" pitchFamily="34" charset="0"/>
            </a:endParaRPr>
          </a:p>
          <a:p>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⑷　 帰国後の遠隔教育開始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時差１時間</a:t>
            </a:r>
            <a:r>
              <a:rPr lang="en-US" altLang="ja-JP" sz="1400" b="1" dirty="0">
                <a:latin typeface="Arial" panose="020B0604020202020204" pitchFamily="34" charset="0"/>
                <a:ea typeface="+mj-ea"/>
                <a:cs typeface="Arial" panose="020B0604020202020204" pitchFamily="34" charset="0"/>
              </a:rPr>
              <a:t>)</a:t>
            </a: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 </a:t>
            </a:r>
            <a:r>
              <a:rPr lang="ja-JP" altLang="en-US" sz="1400" b="1" dirty="0">
                <a:latin typeface="Arial" panose="020B0604020202020204" pitchFamily="34" charset="0"/>
                <a:ea typeface="+mj-ea"/>
                <a:cs typeface="Arial" panose="020B0604020202020204" pitchFamily="34" charset="0"/>
              </a:rPr>
              <a:t>単元導入と評価場面</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 </a:t>
            </a:r>
            <a:r>
              <a:rPr lang="ja-JP" altLang="en-US" sz="1400" b="1" dirty="0">
                <a:latin typeface="Arial" panose="020B0604020202020204" pitchFamily="34" charset="0"/>
                <a:ea typeface="+mj-ea"/>
                <a:cs typeface="Arial" panose="020B0604020202020204" pitchFamily="34" charset="0"/>
              </a:rPr>
              <a:t>言語活動の目的・対象明確化</a:t>
            </a:r>
            <a:endParaRPr lang="en-US" altLang="ja-JP" sz="1400" b="1" dirty="0">
              <a:latin typeface="Arial" panose="020B0604020202020204" pitchFamily="34" charset="0"/>
              <a:ea typeface="+mj-ea"/>
              <a:cs typeface="Arial" panose="020B0604020202020204" pitchFamily="34" charset="0"/>
            </a:endParaRPr>
          </a:p>
        </p:txBody>
      </p:sp>
      <p:sp>
        <p:nvSpPr>
          <p:cNvPr id="7" name="テキスト ボックス 6">
            <a:extLst>
              <a:ext uri="{FF2B5EF4-FFF2-40B4-BE49-F238E27FC236}">
                <a16:creationId xmlns:a16="http://schemas.microsoft.com/office/drawing/2014/main" id="{F1C710B3-2CD1-4003-B9F2-361F1F905C63}"/>
              </a:ext>
            </a:extLst>
          </p:cNvPr>
          <p:cNvSpPr txBox="1"/>
          <p:nvPr/>
        </p:nvSpPr>
        <p:spPr>
          <a:xfrm>
            <a:off x="359792" y="1068957"/>
            <a:ext cx="3080594" cy="338554"/>
          </a:xfrm>
          <a:prstGeom prst="rect">
            <a:avLst/>
          </a:prstGeom>
          <a:noFill/>
        </p:spPr>
        <p:txBody>
          <a:bodyPr wrap="square" rtlCol="0">
            <a:spAutoFit/>
          </a:bodyPr>
          <a:lstStyle/>
          <a:p>
            <a:r>
              <a:rPr lang="ja-JP" altLang="en-US" sz="16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600" b="1" dirty="0">
                <a:highlight>
                  <a:srgbClr val="FFFF00"/>
                </a:highlight>
                <a:latin typeface="Arial" panose="020B0604020202020204" pitchFamily="34" charset="0"/>
                <a:cs typeface="Arial" panose="020B0604020202020204" pitchFamily="34" charset="0"/>
              </a:rPr>
              <a:t>R4  (1</a:t>
            </a:r>
            <a:r>
              <a:rPr kumimoji="1" lang="ja-JP" altLang="en-US" sz="1600" b="1" dirty="0">
                <a:highlight>
                  <a:srgbClr val="FFFF00"/>
                </a:highlight>
                <a:latin typeface="Arial" panose="020B0604020202020204" pitchFamily="34" charset="0"/>
                <a:cs typeface="Arial" panose="020B0604020202020204" pitchFamily="34" charset="0"/>
              </a:rPr>
              <a:t>年目</a:t>
            </a:r>
            <a:r>
              <a:rPr kumimoji="1" lang="en-US" altLang="ja-JP" sz="1600" b="1" dirty="0">
                <a:highlight>
                  <a:srgbClr val="FFFF00"/>
                </a:highlight>
                <a:latin typeface="Arial" panose="020B0604020202020204" pitchFamily="34" charset="0"/>
                <a:cs typeface="Arial" panose="020B0604020202020204" pitchFamily="34" charset="0"/>
              </a:rPr>
              <a:t>Step1)</a:t>
            </a:r>
            <a:r>
              <a:rPr kumimoji="1" lang="ja-JP" altLang="en-US" sz="1600" b="1" dirty="0">
                <a:highlight>
                  <a:srgbClr val="FFFF00"/>
                </a:highlight>
                <a:latin typeface="Arial" panose="020B0604020202020204" pitchFamily="34" charset="0"/>
                <a:cs typeface="Arial" panose="020B0604020202020204" pitchFamily="34" charset="0"/>
              </a:rPr>
              <a:t>　</a:t>
            </a:r>
            <a:r>
              <a:rPr kumimoji="1" lang="ja-JP" altLang="en-US" sz="1600" b="1" dirty="0">
                <a:latin typeface="Arial" panose="020B0604020202020204" pitchFamily="34" charset="0"/>
                <a:cs typeface="Arial" panose="020B0604020202020204" pitchFamily="34" charset="0"/>
              </a:rPr>
              <a:t>    　</a:t>
            </a:r>
          </a:p>
        </p:txBody>
      </p:sp>
      <p:sp>
        <p:nvSpPr>
          <p:cNvPr id="15" name="角丸四角形 12">
            <a:extLst>
              <a:ext uri="{FF2B5EF4-FFF2-40B4-BE49-F238E27FC236}">
                <a16:creationId xmlns:a16="http://schemas.microsoft.com/office/drawing/2014/main" id="{BE059802-5517-48CE-9CE9-44F689A29A12}"/>
              </a:ext>
            </a:extLst>
          </p:cNvPr>
          <p:cNvSpPr/>
          <p:nvPr/>
        </p:nvSpPr>
        <p:spPr>
          <a:xfrm>
            <a:off x="3883700" y="4293096"/>
            <a:ext cx="5989763" cy="2202406"/>
          </a:xfrm>
          <a:prstGeom prst="roundRect">
            <a:avLst/>
          </a:prstGeom>
          <a:solidFill>
            <a:schemeClr val="accent1">
              <a:lumMod val="20000"/>
              <a:lumOff val="80000"/>
            </a:schemeClr>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lIns="36000" rIns="36000" rtlCol="0" anchor="ctr"/>
          <a:lstStyle/>
          <a:p>
            <a:pPr marL="342900" indent="-342900">
              <a:buAutoNum type="arabicParenR"/>
            </a:pPr>
            <a:r>
              <a:rPr kumimoji="1"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他市町が取り組んでいない事業（教育実習生受入）</a:t>
            </a:r>
            <a:endParaRPr kumimoji="1"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　　　 受容的な国際交流　</a:t>
            </a:r>
            <a:r>
              <a:rPr lang="en-US" altLang="ja-JP" sz="17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　鹿屋市の魅力発信（学びの提供）</a:t>
            </a:r>
            <a:endParaRPr kumimoji="1"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２）　町内会・子ども会主催（学びの実践的な発揮場面の提供）</a:t>
            </a:r>
            <a:endParaRPr kumimoji="1"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３）</a:t>
            </a:r>
            <a:r>
              <a:rPr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　鹿屋市民で協働してつくる</a:t>
            </a:r>
            <a:endParaRPr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1700" dirty="0">
                <a:solidFill>
                  <a:srgbClr val="FF0000"/>
                </a:solidFill>
                <a:latin typeface="UD デジタル 教科書体 NK-B" panose="02020700000000000000" pitchFamily="18" charset="-128"/>
                <a:ea typeface="UD デジタル 教科書体 NK-B" panose="02020700000000000000" pitchFamily="18" charset="-128"/>
              </a:rPr>
              <a:t>　　　　　　　　　　　　「多文化共生社会＝英語のまちづくり」</a:t>
            </a:r>
            <a:endParaRPr kumimoji="1" lang="en-US" altLang="ja-JP" sz="17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2" name="タイトル 1">
            <a:extLst>
              <a:ext uri="{FF2B5EF4-FFF2-40B4-BE49-F238E27FC236}">
                <a16:creationId xmlns:a16="http://schemas.microsoft.com/office/drawing/2014/main" id="{A10AA501-2699-4BB7-B193-FD961FC39DF3}"/>
              </a:ext>
            </a:extLst>
          </p:cNvPr>
          <p:cNvSpPr txBox="1">
            <a:spLocks/>
          </p:cNvSpPr>
          <p:nvPr/>
        </p:nvSpPr>
        <p:spPr>
          <a:xfrm>
            <a:off x="75320" y="74681"/>
            <a:ext cx="2808312" cy="32268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latin typeface="Arial" panose="020B0604020202020204" pitchFamily="34" charset="0"/>
                <a:ea typeface="UD デジタル 教科書体 NK-B" panose="02020700000000000000" pitchFamily="18" charset="-128"/>
                <a:cs typeface="Arial" panose="020B0604020202020204" pitchFamily="34" charset="0"/>
              </a:rPr>
              <a:t>２　概要（事業イメージ）</a:t>
            </a:r>
          </a:p>
        </p:txBody>
      </p:sp>
      <p:sp>
        <p:nvSpPr>
          <p:cNvPr id="16" name="ホームベース 155">
            <a:extLst>
              <a:ext uri="{FF2B5EF4-FFF2-40B4-BE49-F238E27FC236}">
                <a16:creationId xmlns:a16="http://schemas.microsoft.com/office/drawing/2014/main" id="{8B9AE957-C9DC-4764-AE9B-6C67C08F7FC2}"/>
              </a:ext>
            </a:extLst>
          </p:cNvPr>
          <p:cNvSpPr/>
          <p:nvPr/>
        </p:nvSpPr>
        <p:spPr>
          <a:xfrm>
            <a:off x="5284769" y="524218"/>
            <a:ext cx="1718844" cy="370900"/>
          </a:xfrm>
          <a:prstGeom prst="homePlate">
            <a:avLst>
              <a:gd name="adj" fmla="val 1429"/>
            </a:avLst>
          </a:prstGeom>
          <a:solidFill>
            <a:schemeClr val="accent1">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 3   </a:t>
            </a: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グローカル課題への取組</a:t>
            </a:r>
          </a:p>
        </p:txBody>
      </p:sp>
      <p:sp>
        <p:nvSpPr>
          <p:cNvPr id="17" name="ホームベース 155">
            <a:extLst>
              <a:ext uri="{FF2B5EF4-FFF2-40B4-BE49-F238E27FC236}">
                <a16:creationId xmlns:a16="http://schemas.microsoft.com/office/drawing/2014/main" id="{6EC0A7CD-F324-42C6-87F5-9B53DCFFEFA7}"/>
              </a:ext>
            </a:extLst>
          </p:cNvPr>
          <p:cNvSpPr/>
          <p:nvPr/>
        </p:nvSpPr>
        <p:spPr>
          <a:xfrm>
            <a:off x="7952487" y="524218"/>
            <a:ext cx="1920976" cy="370900"/>
          </a:xfrm>
          <a:prstGeom prst="homePlate">
            <a:avLst>
              <a:gd name="adj" fmla="val 1429"/>
            </a:avLst>
          </a:prstGeom>
          <a:solidFill>
            <a:schemeClr val="accent4">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en-US" altLang="ja-JP" sz="1100" b="1" dirty="0">
                <a:latin typeface="UD デジタル 教科書体 NK-B" panose="02020700000000000000" pitchFamily="18" charset="-128"/>
                <a:ea typeface="UD デジタル 教科書体 NK-B" panose="02020700000000000000" pitchFamily="18" charset="-128"/>
              </a:rPr>
              <a:t>Step 4</a:t>
            </a: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グローカル課題の解決と発信</a:t>
            </a:r>
          </a:p>
        </p:txBody>
      </p:sp>
      <p:sp>
        <p:nvSpPr>
          <p:cNvPr id="18" name="矢印: 右 17">
            <a:extLst>
              <a:ext uri="{FF2B5EF4-FFF2-40B4-BE49-F238E27FC236}">
                <a16:creationId xmlns:a16="http://schemas.microsoft.com/office/drawing/2014/main" id="{9354B4EA-9D0A-42B2-B427-D3799876818C}"/>
              </a:ext>
            </a:extLst>
          </p:cNvPr>
          <p:cNvSpPr/>
          <p:nvPr/>
        </p:nvSpPr>
        <p:spPr>
          <a:xfrm>
            <a:off x="4535432" y="524218"/>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b="1" dirty="0">
                <a:solidFill>
                  <a:srgbClr val="FF0000"/>
                </a:solidFill>
              </a:rPr>
              <a:t>考え</a:t>
            </a:r>
            <a:endParaRPr kumimoji="1" lang="ja-JP" altLang="en-US" sz="800" b="1" dirty="0">
              <a:solidFill>
                <a:srgbClr val="FF0000"/>
              </a:solidFill>
            </a:endParaRPr>
          </a:p>
        </p:txBody>
      </p:sp>
      <p:sp>
        <p:nvSpPr>
          <p:cNvPr id="19" name="矢印: 右 18">
            <a:extLst>
              <a:ext uri="{FF2B5EF4-FFF2-40B4-BE49-F238E27FC236}">
                <a16:creationId xmlns:a16="http://schemas.microsoft.com/office/drawing/2014/main" id="{8D8BF45E-A9A5-4196-ABF9-051E3422EB33}"/>
              </a:ext>
            </a:extLst>
          </p:cNvPr>
          <p:cNvSpPr/>
          <p:nvPr/>
        </p:nvSpPr>
        <p:spPr>
          <a:xfrm>
            <a:off x="7155211" y="496485"/>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0000"/>
                </a:solidFill>
              </a:rPr>
              <a:t>行動</a:t>
            </a:r>
          </a:p>
        </p:txBody>
      </p:sp>
      <p:sp>
        <p:nvSpPr>
          <p:cNvPr id="20" name="ホームベース 155">
            <a:extLst>
              <a:ext uri="{FF2B5EF4-FFF2-40B4-BE49-F238E27FC236}">
                <a16:creationId xmlns:a16="http://schemas.microsoft.com/office/drawing/2014/main" id="{59D43E52-67BF-45A1-BC8F-1F572ABDB19D}"/>
              </a:ext>
            </a:extLst>
          </p:cNvPr>
          <p:cNvSpPr/>
          <p:nvPr/>
        </p:nvSpPr>
        <p:spPr>
          <a:xfrm>
            <a:off x="208485" y="526693"/>
            <a:ext cx="1614141" cy="369491"/>
          </a:xfrm>
          <a:prstGeom prst="homePlate">
            <a:avLst>
              <a:gd name="adj" fmla="val 1429"/>
            </a:avLst>
          </a:prstGeom>
          <a:solidFill>
            <a:schemeClr val="accent6">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Step1</a:t>
            </a:r>
            <a:r>
              <a:rPr lang="ja-JP" altLang="en-US" sz="1100" b="1" dirty="0">
                <a:latin typeface="UD デジタル 教科書体 NK-B" panose="02020700000000000000" pitchFamily="18" charset="-128"/>
                <a:ea typeface="UD デジタル 教科書体 NK-B" panose="02020700000000000000" pitchFamily="18" charset="-128"/>
              </a:rPr>
              <a:t>　　</a:t>
            </a:r>
            <a:endParaRPr lang="en-US" altLang="ja-JP" sz="1100" b="1" dirty="0">
              <a:latin typeface="UD デジタル 教科書体 NK-B" panose="02020700000000000000" pitchFamily="18" charset="-128"/>
              <a:ea typeface="UD デジタル 教科書体 NK-B" panose="02020700000000000000" pitchFamily="18" charset="-128"/>
            </a:endParaRP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グローバルとの出会い</a:t>
            </a:r>
          </a:p>
        </p:txBody>
      </p:sp>
      <p:sp>
        <p:nvSpPr>
          <p:cNvPr id="21" name="ホームベース 155">
            <a:extLst>
              <a:ext uri="{FF2B5EF4-FFF2-40B4-BE49-F238E27FC236}">
                <a16:creationId xmlns:a16="http://schemas.microsoft.com/office/drawing/2014/main" id="{8F696090-981C-4C14-AAD9-B1CE35CCCA5C}"/>
              </a:ext>
            </a:extLst>
          </p:cNvPr>
          <p:cNvSpPr/>
          <p:nvPr/>
        </p:nvSpPr>
        <p:spPr>
          <a:xfrm>
            <a:off x="2801364" y="517616"/>
            <a:ext cx="1584954" cy="385170"/>
          </a:xfrm>
          <a:prstGeom prst="homePlate">
            <a:avLst>
              <a:gd name="adj" fmla="val 1429"/>
            </a:avLst>
          </a:prstGeom>
          <a:solidFill>
            <a:schemeClr val="accent5">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a:t>
            </a:r>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2   </a:t>
            </a:r>
            <a:r>
              <a:rPr lang="ja-JP" altLang="en-US" sz="1100" b="1" dirty="0">
                <a:latin typeface="UD デジタル 教科書体 NK-B" panose="02020700000000000000" pitchFamily="18" charset="-128"/>
                <a:ea typeface="UD デジタル 教科書体 NK-B" panose="02020700000000000000" pitchFamily="18" charset="-128"/>
              </a:rPr>
              <a:t>　　　　</a:t>
            </a:r>
            <a:endParaRPr lang="en-US" altLang="ja-JP" sz="1100" b="1" dirty="0">
              <a:latin typeface="UD デジタル 教科書体 NK-B" panose="02020700000000000000" pitchFamily="18" charset="-128"/>
              <a:ea typeface="UD デジタル 教科書体 NK-B" panose="02020700000000000000" pitchFamily="18" charset="-128"/>
            </a:endParaRP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グローカル課題の発見</a:t>
            </a:r>
          </a:p>
        </p:txBody>
      </p:sp>
      <p:sp>
        <p:nvSpPr>
          <p:cNvPr id="22" name="矢印: 右 21">
            <a:extLst>
              <a:ext uri="{FF2B5EF4-FFF2-40B4-BE49-F238E27FC236}">
                <a16:creationId xmlns:a16="http://schemas.microsoft.com/office/drawing/2014/main" id="{E27E4EF0-8BC3-4551-B293-B4A612D2DCEC}"/>
              </a:ext>
            </a:extLst>
          </p:cNvPr>
          <p:cNvSpPr/>
          <p:nvPr/>
        </p:nvSpPr>
        <p:spPr>
          <a:xfrm>
            <a:off x="2039517" y="524218"/>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0000"/>
                </a:solidFill>
              </a:rPr>
              <a:t>気づき</a:t>
            </a:r>
          </a:p>
        </p:txBody>
      </p:sp>
      <p:pic>
        <p:nvPicPr>
          <p:cNvPr id="2" name="図 1">
            <a:extLst>
              <a:ext uri="{FF2B5EF4-FFF2-40B4-BE49-F238E27FC236}">
                <a16:creationId xmlns:a16="http://schemas.microsoft.com/office/drawing/2014/main" id="{4FB96A22-A195-4B05-8523-4F2EC117813A}"/>
              </a:ext>
            </a:extLst>
          </p:cNvPr>
          <p:cNvPicPr>
            <a:picLocks noChangeAspect="1"/>
          </p:cNvPicPr>
          <p:nvPr/>
        </p:nvPicPr>
        <p:blipFill>
          <a:blip r:embed="rId2"/>
          <a:stretch>
            <a:fillRect/>
          </a:stretch>
        </p:blipFill>
        <p:spPr>
          <a:xfrm>
            <a:off x="4024740" y="1447965"/>
            <a:ext cx="5277516" cy="2629107"/>
          </a:xfrm>
          <a:prstGeom prst="rect">
            <a:avLst/>
          </a:prstGeom>
        </p:spPr>
      </p:pic>
    </p:spTree>
    <p:extLst>
      <p:ext uri="{BB962C8B-B14F-4D97-AF65-F5344CB8AC3E}">
        <p14:creationId xmlns:p14="http://schemas.microsoft.com/office/powerpoint/2010/main" val="20994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EFAD929A-6FA7-4E25-922D-9123F82744EA}"/>
              </a:ext>
            </a:extLst>
          </p:cNvPr>
          <p:cNvSpPr txBox="1">
            <a:spLocks/>
          </p:cNvSpPr>
          <p:nvPr/>
        </p:nvSpPr>
        <p:spPr>
          <a:xfrm>
            <a:off x="1151880" y="580308"/>
            <a:ext cx="3145694" cy="58519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a:latin typeface="UD デジタル 教科書体 NK-B" panose="02020700000000000000" pitchFamily="18" charset="-128"/>
                <a:ea typeface="UD デジタル 教科書体 NK-B" panose="02020700000000000000" pitchFamily="18" charset="-128"/>
              </a:rPr>
              <a:t>国立台北教育大学（</a:t>
            </a:r>
            <a:r>
              <a:rPr lang="en-US" altLang="ja-JP" sz="1600" dirty="0">
                <a:latin typeface="UD デジタル 教科書体 NK-B" panose="02020700000000000000" pitchFamily="18" charset="-128"/>
                <a:ea typeface="UD デジタル 教科書体 NK-B" panose="02020700000000000000" pitchFamily="18" charset="-128"/>
              </a:rPr>
              <a:t>NTUE</a:t>
            </a:r>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en-US" altLang="ja-JP" sz="1600" dirty="0">
                <a:latin typeface="UD デジタル 教科書体 NK-B" panose="02020700000000000000" pitchFamily="18" charset="-128"/>
                <a:ea typeface="UD デジタル 教科書体 NK-B" panose="02020700000000000000" pitchFamily="18" charset="-128"/>
              </a:rPr>
              <a:t>National Taipei University</a:t>
            </a:r>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27" name="タイトル 1">
            <a:extLst>
              <a:ext uri="{FF2B5EF4-FFF2-40B4-BE49-F238E27FC236}">
                <a16:creationId xmlns:a16="http://schemas.microsoft.com/office/drawing/2014/main" id="{3CFCAB20-804C-4FEA-9488-94AE7027D01E}"/>
              </a:ext>
            </a:extLst>
          </p:cNvPr>
          <p:cNvSpPr txBox="1">
            <a:spLocks/>
          </p:cNvSpPr>
          <p:nvPr/>
        </p:nvSpPr>
        <p:spPr>
          <a:xfrm>
            <a:off x="75320" y="1196752"/>
            <a:ext cx="5973104" cy="5498131"/>
          </a:xfrm>
          <a:prstGeom prst="rect">
            <a:avLst/>
          </a:prstGeom>
          <a:solidFill>
            <a:schemeClr val="accent1">
              <a:lumMod val="20000"/>
              <a:lumOff val="8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dirty="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特徴</a:t>
            </a:r>
            <a:r>
              <a:rPr lang="en-US" altLang="ja-JP" sz="1600" dirty="0">
                <a:latin typeface="UD デジタル 教科書体 NK-B" panose="02020700000000000000" pitchFamily="18" charset="-128"/>
                <a:ea typeface="UD デジタル 教科書体 NK-B" panose="02020700000000000000" pitchFamily="18" charset="-128"/>
              </a:rPr>
              <a:t>】</a:t>
            </a:r>
          </a:p>
          <a:p>
            <a:pPr algn="l"/>
            <a:r>
              <a:rPr lang="ja-JP" altLang="en-US" sz="1600" dirty="0">
                <a:latin typeface="UD デジタル 教科書体 NK-B" panose="02020700000000000000" pitchFamily="18" charset="-128"/>
                <a:ea typeface="UD デジタル 教科書体 NK-B" panose="02020700000000000000" pitchFamily="18" charset="-128"/>
              </a:rPr>
              <a:t>１）　</a:t>
            </a:r>
            <a:r>
              <a:rPr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小学校英語専科養成課程としてトップレベル</a:t>
            </a:r>
            <a:r>
              <a:rPr lang="ja-JP" altLang="en-US" sz="1600" dirty="0">
                <a:latin typeface="UD デジタル 教科書体 NK-B" panose="02020700000000000000" pitchFamily="18" charset="-128"/>
                <a:ea typeface="UD デジタル 教科書体 NK-B" panose="02020700000000000000" pitchFamily="18" charset="-128"/>
              </a:rPr>
              <a:t>（専科制）</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r>
              <a:rPr lang="en-US" altLang="ja-JP" sz="1600" dirty="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　筑波大学と同等の偏差値</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２）　</a:t>
            </a:r>
            <a:r>
              <a:rPr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20</a:t>
            </a:r>
            <a:r>
              <a:rPr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年前から幼稚園から英語教育を推進</a:t>
            </a: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r>
              <a:rPr lang="en-US" altLang="ja-JP" sz="1600" dirty="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　１人１台端末黒板中央にインタラクションボード）</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r>
              <a:rPr lang="en-US" altLang="ja-JP" sz="16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ＩＣＴ先進国　</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３）　</a:t>
            </a:r>
            <a:r>
              <a:rPr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小学校英語学習指導要領のモデル（アジア唯一の成功国）</a:t>
            </a: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r>
              <a:rPr lang="en-US" altLang="ja-JP" sz="1600" dirty="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u="sng" dirty="0">
                <a:latin typeface="UD デジタル 教科書体 NK-B" panose="02020700000000000000" pitchFamily="18" charset="-128"/>
                <a:ea typeface="UD デジタル 教科書体 NK-B" panose="02020700000000000000" pitchFamily="18" charset="-128"/>
              </a:rPr>
              <a:t>学生の研修体制の充実</a:t>
            </a:r>
            <a:endParaRPr lang="en-US" altLang="ja-JP" sz="1600" u="sng"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r>
              <a:rPr lang="en-US" altLang="ja-JP" sz="1600" dirty="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u="sng" dirty="0">
                <a:latin typeface="UD デジタル 教科書体 NK-B" panose="02020700000000000000" pitchFamily="18" charset="-128"/>
                <a:ea typeface="UD デジタル 教科書体 NK-B" panose="02020700000000000000" pitchFamily="18" charset="-128"/>
              </a:rPr>
              <a:t>数各国のインターンシップ</a:t>
            </a:r>
            <a:r>
              <a:rPr lang="ja-JP" altLang="en-US" sz="1600" dirty="0">
                <a:latin typeface="UD デジタル 教科書体 NK-B" panose="02020700000000000000" pitchFamily="18" charset="-128"/>
                <a:ea typeface="UD デジタル 教科書体 NK-B" panose="02020700000000000000" pitchFamily="18" charset="-128"/>
              </a:rPr>
              <a:t>による免許状取得</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４）　</a:t>
            </a:r>
            <a:r>
              <a:rPr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大学教育のレベルの高さ</a:t>
            </a: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u="sng" dirty="0">
                <a:latin typeface="UD デジタル 教科書体 NK-B" panose="02020700000000000000" pitchFamily="18" charset="-128"/>
                <a:ea typeface="UD デジタル 教科書体 NK-B" panose="02020700000000000000" pitchFamily="18" charset="-128"/>
              </a:rPr>
              <a:t>　全科目、英語で実施</a:t>
            </a:r>
            <a:r>
              <a:rPr lang="ja-JP" altLang="en-US" sz="1600" dirty="0">
                <a:latin typeface="UD デジタル 教科書体 NK-B" panose="02020700000000000000" pitchFamily="18" charset="-128"/>
                <a:ea typeface="UD デジタル 教科書体 NK-B" panose="02020700000000000000" pitchFamily="18" charset="-128"/>
              </a:rPr>
              <a:t>（イマージョン教育の充実）</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５）　日本語の授業を受講している学生も多い。　</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endParaRPr lang="en-US" altLang="ja-JP" sz="1600" dirty="0">
              <a:latin typeface="UD デジタル 教科書体 NK-B" panose="02020700000000000000" pitchFamily="18" charset="-128"/>
              <a:ea typeface="UD デジタル 教科書体 NK-B" panose="02020700000000000000" pitchFamily="18" charset="-128"/>
            </a:endParaRPr>
          </a:p>
          <a:p>
            <a:pPr algn="l"/>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en-US" altLang="ja-JP" sz="1600" dirty="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要望</a:t>
            </a:r>
            <a:r>
              <a:rPr lang="en-US" altLang="ja-JP" sz="1600" dirty="0">
                <a:latin typeface="UD デジタル 教科書体 NK-B" panose="02020700000000000000" pitchFamily="18" charset="-128"/>
                <a:ea typeface="UD デジタル 教科書体 NK-B" panose="02020700000000000000" pitchFamily="18" charset="-128"/>
              </a:rPr>
              <a:t>】</a:t>
            </a:r>
          </a:p>
          <a:p>
            <a:pPr algn="l"/>
            <a:r>
              <a:rPr lang="ja-JP" altLang="en-US" sz="1600" dirty="0">
                <a:latin typeface="UD デジタル 教科書体 NK-B" panose="02020700000000000000" pitchFamily="18" charset="-128"/>
                <a:ea typeface="UD デジタル 教科書体 NK-B" panose="02020700000000000000" pitchFamily="18" charset="-128"/>
              </a:rPr>
              <a:t>１）　</a:t>
            </a:r>
            <a:r>
              <a:rPr lang="ja-JP" altLang="en-US" sz="1600" u="sng" dirty="0">
                <a:latin typeface="UD デジタル 教科書体 NK-B" panose="02020700000000000000" pitchFamily="18" charset="-128"/>
                <a:ea typeface="UD デジタル 教科書体 NK-B" panose="02020700000000000000" pitchFamily="18" charset="-128"/>
              </a:rPr>
              <a:t>日本の英語教育教授法</a:t>
            </a:r>
            <a:r>
              <a:rPr lang="ja-JP" altLang="en-US" sz="1600" dirty="0">
                <a:latin typeface="UD デジタル 教科書体 NK-B" panose="02020700000000000000" pitchFamily="18" charset="-128"/>
                <a:ea typeface="UD デジタル 教科書体 NK-B" panose="02020700000000000000" pitchFamily="18" charset="-128"/>
              </a:rPr>
              <a:t>を学びたい。</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２）　</a:t>
            </a:r>
            <a:r>
              <a:rPr lang="ja-JP" altLang="en-US" sz="1600" u="sng" dirty="0">
                <a:latin typeface="UD デジタル 教科書体 NK-B" panose="02020700000000000000" pitchFamily="18" charset="-128"/>
                <a:ea typeface="UD デジタル 教科書体 NK-B" panose="02020700000000000000" pitchFamily="18" charset="-128"/>
              </a:rPr>
              <a:t>日本の道徳科教育、生徒指導、行事等の学校文化</a:t>
            </a:r>
            <a:r>
              <a:rPr lang="ja-JP" altLang="en-US" sz="1600" dirty="0">
                <a:latin typeface="UD デジタル 教科書体 NK-B" panose="02020700000000000000" pitchFamily="18" charset="-128"/>
                <a:ea typeface="UD デジタル 教科書体 NK-B" panose="02020700000000000000" pitchFamily="18" charset="-128"/>
              </a:rPr>
              <a:t>も学びたい。</a:t>
            </a:r>
            <a:endParaRPr lang="en-US" altLang="ja-JP" sz="1600" dirty="0">
              <a:latin typeface="UD デジタル 教科書体 NK-B" panose="02020700000000000000" pitchFamily="18" charset="-128"/>
              <a:ea typeface="UD デジタル 教科書体 NK-B" panose="02020700000000000000" pitchFamily="18" charset="-128"/>
            </a:endParaRPr>
          </a:p>
          <a:p>
            <a:pPr algn="l"/>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22" name="タイトル 1">
            <a:extLst>
              <a:ext uri="{FF2B5EF4-FFF2-40B4-BE49-F238E27FC236}">
                <a16:creationId xmlns:a16="http://schemas.microsoft.com/office/drawing/2014/main" id="{D98499FF-7A01-4117-B271-9767E7217041}"/>
              </a:ext>
            </a:extLst>
          </p:cNvPr>
          <p:cNvSpPr txBox="1">
            <a:spLocks/>
          </p:cNvSpPr>
          <p:nvPr/>
        </p:nvSpPr>
        <p:spPr>
          <a:xfrm>
            <a:off x="75320" y="74681"/>
            <a:ext cx="7989328" cy="32268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Arial" panose="020B0604020202020204" pitchFamily="34" charset="0"/>
                <a:ea typeface="UD デジタル 教科書体 NK-B" panose="02020700000000000000" pitchFamily="18" charset="-128"/>
                <a:cs typeface="Arial" panose="020B0604020202020204" pitchFamily="34" charset="0"/>
              </a:rPr>
              <a:t>３　国立台北教育委大学教育実習に関する参考情報と付随する効果など</a:t>
            </a:r>
          </a:p>
        </p:txBody>
      </p:sp>
      <p:pic>
        <p:nvPicPr>
          <p:cNvPr id="7" name="図 6">
            <a:extLst>
              <a:ext uri="{FF2B5EF4-FFF2-40B4-BE49-F238E27FC236}">
                <a16:creationId xmlns:a16="http://schemas.microsoft.com/office/drawing/2014/main" id="{E190C157-7AC6-4203-83C9-AD14D4888659}"/>
              </a:ext>
            </a:extLst>
          </p:cNvPr>
          <p:cNvPicPr>
            <a:picLocks noChangeAspect="1"/>
          </p:cNvPicPr>
          <p:nvPr/>
        </p:nvPicPr>
        <p:blipFill>
          <a:blip r:embed="rId2"/>
          <a:stretch>
            <a:fillRect/>
          </a:stretch>
        </p:blipFill>
        <p:spPr>
          <a:xfrm>
            <a:off x="6196858" y="3645024"/>
            <a:ext cx="3408935" cy="2263495"/>
          </a:xfrm>
          <a:prstGeom prst="rect">
            <a:avLst/>
          </a:prstGeom>
        </p:spPr>
      </p:pic>
      <p:pic>
        <p:nvPicPr>
          <p:cNvPr id="9" name="図 8">
            <a:extLst>
              <a:ext uri="{FF2B5EF4-FFF2-40B4-BE49-F238E27FC236}">
                <a16:creationId xmlns:a16="http://schemas.microsoft.com/office/drawing/2014/main" id="{844AD5F5-EDF8-42FC-98AB-1BD16D03216E}"/>
              </a:ext>
            </a:extLst>
          </p:cNvPr>
          <p:cNvPicPr>
            <a:picLocks noChangeAspect="1"/>
          </p:cNvPicPr>
          <p:nvPr/>
        </p:nvPicPr>
        <p:blipFill>
          <a:blip r:embed="rId3"/>
          <a:stretch>
            <a:fillRect/>
          </a:stretch>
        </p:blipFill>
        <p:spPr>
          <a:xfrm>
            <a:off x="6196858" y="1309521"/>
            <a:ext cx="3408935" cy="2119479"/>
          </a:xfrm>
          <a:prstGeom prst="rect">
            <a:avLst/>
          </a:prstGeom>
        </p:spPr>
      </p:pic>
    </p:spTree>
    <p:extLst>
      <p:ext uri="{BB962C8B-B14F-4D97-AF65-F5344CB8AC3E}">
        <p14:creationId xmlns:p14="http://schemas.microsoft.com/office/powerpoint/2010/main" val="70383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0E44BA4-624D-479D-B7C6-AD3A11CCA6F8}"/>
              </a:ext>
            </a:extLst>
          </p:cNvPr>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5" name="テキスト ボックス 4">
            <a:extLst>
              <a:ext uri="{FF2B5EF4-FFF2-40B4-BE49-F238E27FC236}">
                <a16:creationId xmlns:a16="http://schemas.microsoft.com/office/drawing/2014/main" id="{9508E942-6508-4B1B-8A13-2B29CE920257}"/>
              </a:ext>
            </a:extLst>
          </p:cNvPr>
          <p:cNvSpPr txBox="1"/>
          <p:nvPr/>
        </p:nvSpPr>
        <p:spPr>
          <a:xfrm>
            <a:off x="117337" y="2116483"/>
            <a:ext cx="4932191" cy="2246769"/>
          </a:xfrm>
          <a:prstGeom prst="rect">
            <a:avLst/>
          </a:prstGeom>
          <a:solidFill>
            <a:schemeClr val="accent3">
              <a:lumMod val="20000"/>
              <a:lumOff val="80000"/>
            </a:schemeClr>
          </a:solidFill>
          <a:ln w="28575">
            <a:solidFill>
              <a:schemeClr val="tx1"/>
            </a:solidFill>
          </a:ln>
        </p:spPr>
        <p:txBody>
          <a:bodyPr wrap="square" rtlCol="0">
            <a:spAutoFit/>
          </a:bodyPr>
          <a:lstStyle/>
          <a:p>
            <a:r>
              <a:rPr lang="ja-JP" altLang="en-US" sz="1400" b="1" dirty="0">
                <a:latin typeface="Arial" panose="020B0604020202020204" pitchFamily="34" charset="0"/>
                <a:ea typeface="+mj-ea"/>
                <a:cs typeface="Arial" panose="020B0604020202020204" pitchFamily="34" charset="0"/>
              </a:rPr>
              <a:t>⑴　</a:t>
            </a:r>
            <a:r>
              <a:rPr lang="en-US" altLang="ja-JP" sz="1400" b="1" dirty="0">
                <a:latin typeface="Arial" panose="020B0604020202020204" pitchFamily="34" charset="0"/>
                <a:ea typeface="+mj-ea"/>
                <a:cs typeface="Arial" panose="020B0604020202020204" pitchFamily="34" charset="0"/>
              </a:rPr>
              <a:t>2023</a:t>
            </a:r>
            <a:r>
              <a:rPr lang="ja-JP" altLang="en-US" sz="1400" b="1" dirty="0">
                <a:latin typeface="Arial" panose="020B0604020202020204" pitchFamily="34" charset="0"/>
                <a:ea typeface="+mj-ea"/>
                <a:cs typeface="Arial" panose="020B0604020202020204" pitchFamily="34" charset="0"/>
              </a:rPr>
              <a:t>英語教育シンポジウム</a:t>
            </a:r>
            <a:r>
              <a:rPr lang="en-US" altLang="ja-JP" sz="1400" b="1" dirty="0">
                <a:latin typeface="Arial" panose="020B0604020202020204" pitchFamily="34" charset="0"/>
                <a:ea typeface="+mj-ea"/>
                <a:cs typeface="Arial" panose="020B0604020202020204" pitchFamily="34" charset="0"/>
              </a:rPr>
              <a:t>in </a:t>
            </a:r>
            <a:r>
              <a:rPr lang="en-US" altLang="ja-JP" sz="1400" b="1" dirty="0" err="1">
                <a:latin typeface="Arial" panose="020B0604020202020204" pitchFamily="34" charset="0"/>
                <a:ea typeface="+mj-ea"/>
                <a:cs typeface="Arial" panose="020B0604020202020204" pitchFamily="34" charset="0"/>
              </a:rPr>
              <a:t>Kanoya</a:t>
            </a:r>
            <a:r>
              <a:rPr lang="ja-JP" altLang="en-US" sz="1400" b="1" dirty="0">
                <a:latin typeface="Arial" panose="020B0604020202020204" pitchFamily="34" charset="0"/>
                <a:ea typeface="+mj-ea"/>
                <a:cs typeface="Arial" panose="020B0604020202020204" pitchFamily="34" charset="0"/>
              </a:rPr>
              <a:t>開催</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　各英語教育圏研究実践発表、小・中授業公開</a:t>
            </a:r>
            <a:endParaRPr lang="en-US" altLang="ja-JP" sz="1400" b="1" dirty="0">
              <a:latin typeface="Arial" panose="020B0604020202020204" pitchFamily="34" charset="0"/>
              <a:ea typeface="+mj-ea"/>
              <a:cs typeface="Arial" panose="020B0604020202020204" pitchFamily="34" charset="0"/>
            </a:endParaRPr>
          </a:p>
          <a:p>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⑵ 国立台北教育附属小学校との提携（低価格での児</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童・生徒派遣）</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　平和の花束英語部門鹿屋市小中学校英語弁論大会</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　副賞として、人的交流の開始</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endParaRPr lang="en-US" altLang="ja-JP" sz="1400" b="1" dirty="0">
              <a:latin typeface="Arial" panose="020B0604020202020204" pitchFamily="34" charset="0"/>
              <a:ea typeface="+mj-ea"/>
              <a:cs typeface="Arial" panose="020B0604020202020204" pitchFamily="34" charset="0"/>
            </a:endParaRPr>
          </a:p>
          <a:p>
            <a:r>
              <a:rPr kumimoji="1" lang="ja-JP" altLang="en-US" sz="1400" b="1" dirty="0">
                <a:latin typeface="Arial" panose="020B0604020202020204" pitchFamily="34" charset="0"/>
                <a:ea typeface="+mj-ea"/>
                <a:cs typeface="Arial" panose="020B0604020202020204" pitchFamily="34" charset="0"/>
              </a:rPr>
              <a:t>⑶ 国立台北教育大学（保健体育科）と鹿屋体育大学との提携</a:t>
            </a:r>
            <a:r>
              <a:rPr lang="en-US" altLang="ja-JP" sz="1400" b="1" dirty="0">
                <a:latin typeface="Arial" panose="020B0604020202020204" pitchFamily="34" charset="0"/>
                <a:ea typeface="+mj-ea"/>
                <a:cs typeface="Arial" panose="020B0604020202020204" pitchFamily="34" charset="0"/>
              </a:rPr>
              <a:t>  </a:t>
            </a:r>
          </a:p>
          <a:p>
            <a:r>
              <a:rPr kumimoji="1" lang="ja-JP" altLang="en-US" sz="1400" b="1" dirty="0">
                <a:latin typeface="Arial" panose="020B0604020202020204" pitchFamily="34" charset="0"/>
                <a:ea typeface="+mj-ea"/>
                <a:cs typeface="Arial" panose="020B0604020202020204" pitchFamily="34" charset="0"/>
              </a:rPr>
              <a:t>　　</a:t>
            </a:r>
            <a:r>
              <a:rPr kumimoji="1" lang="en-US" altLang="ja-JP" sz="1400" b="1" dirty="0">
                <a:latin typeface="Arial" panose="020B0604020202020204" pitchFamily="34" charset="0"/>
                <a:ea typeface="+mj-ea"/>
                <a:cs typeface="Arial" panose="020B0604020202020204" pitchFamily="34" charset="0"/>
              </a:rPr>
              <a:t>※</a:t>
            </a:r>
            <a:r>
              <a:rPr kumimoji="1" lang="ja-JP" altLang="en-US" sz="1400" b="1" dirty="0">
                <a:latin typeface="Arial" panose="020B0604020202020204" pitchFamily="34" charset="0"/>
                <a:ea typeface="+mj-ea"/>
                <a:cs typeface="Arial" panose="020B0604020202020204" pitchFamily="34" charset="0"/>
              </a:rPr>
              <a:t>　イマージョン教育の充実</a:t>
            </a:r>
            <a:endParaRPr kumimoji="1" lang="en-US" altLang="ja-JP" sz="1400" b="1" dirty="0">
              <a:latin typeface="Arial" panose="020B0604020202020204" pitchFamily="34" charset="0"/>
              <a:ea typeface="+mj-ea"/>
              <a:cs typeface="Arial" panose="020B0604020202020204" pitchFamily="34" charset="0"/>
            </a:endParaRPr>
          </a:p>
        </p:txBody>
      </p:sp>
      <p:sp>
        <p:nvSpPr>
          <p:cNvPr id="7" name="テキスト ボックス 6">
            <a:extLst>
              <a:ext uri="{FF2B5EF4-FFF2-40B4-BE49-F238E27FC236}">
                <a16:creationId xmlns:a16="http://schemas.microsoft.com/office/drawing/2014/main" id="{F1C710B3-2CD1-4003-B9F2-361F1F905C63}"/>
              </a:ext>
            </a:extLst>
          </p:cNvPr>
          <p:cNvSpPr txBox="1"/>
          <p:nvPr/>
        </p:nvSpPr>
        <p:spPr>
          <a:xfrm>
            <a:off x="204954" y="1726748"/>
            <a:ext cx="9668509" cy="338554"/>
          </a:xfrm>
          <a:prstGeom prst="rect">
            <a:avLst/>
          </a:prstGeom>
          <a:noFill/>
        </p:spPr>
        <p:txBody>
          <a:bodyPr wrap="square" rtlCol="0">
            <a:spAutoFit/>
          </a:bodyPr>
          <a:lstStyle/>
          <a:p>
            <a:r>
              <a:rPr kumimoji="1" lang="ja-JP" altLang="en-US" sz="1600" b="1" dirty="0">
                <a:latin typeface="Arial" panose="020B0604020202020204" pitchFamily="34" charset="0"/>
                <a:cs typeface="Arial" panose="020B0604020202020204" pitchFamily="34" charset="0"/>
              </a:rPr>
              <a:t>　　　　　　　　　　</a:t>
            </a:r>
            <a:r>
              <a:rPr kumimoji="1" lang="en-US" altLang="ja-JP" sz="1600" b="1" dirty="0">
                <a:latin typeface="Arial" panose="020B0604020202020204" pitchFamily="34" charset="0"/>
                <a:cs typeface="Arial" panose="020B0604020202020204" pitchFamily="34" charset="0"/>
              </a:rPr>
              <a:t>R5  (2</a:t>
            </a:r>
            <a:r>
              <a:rPr kumimoji="1" lang="ja-JP" altLang="en-US" sz="1600" b="1" dirty="0">
                <a:latin typeface="Arial" panose="020B0604020202020204" pitchFamily="34" charset="0"/>
                <a:cs typeface="Arial" panose="020B0604020202020204" pitchFamily="34" charset="0"/>
              </a:rPr>
              <a:t>年目</a:t>
            </a:r>
            <a:r>
              <a:rPr lang="en-US" altLang="ja-JP" sz="1600" b="1" dirty="0">
                <a:latin typeface="Arial" panose="020B0604020202020204" pitchFamily="34" charset="0"/>
                <a:cs typeface="Arial" panose="020B0604020202020204" pitchFamily="34" charset="0"/>
              </a:rPr>
              <a:t>Step2</a:t>
            </a:r>
            <a:r>
              <a:rPr kumimoji="1" lang="en-US" altLang="ja-JP" sz="1600" b="1" dirty="0">
                <a:latin typeface="Arial" panose="020B0604020202020204" pitchFamily="34" charset="0"/>
                <a:cs typeface="Arial" panose="020B0604020202020204" pitchFamily="34" charset="0"/>
              </a:rPr>
              <a:t>)</a:t>
            </a:r>
            <a:r>
              <a:rPr kumimoji="1" lang="ja-JP" altLang="en-US" sz="1600" b="1" dirty="0">
                <a:latin typeface="Arial" panose="020B0604020202020204" pitchFamily="34" charset="0"/>
                <a:cs typeface="Arial" panose="020B0604020202020204" pitchFamily="34" charset="0"/>
              </a:rPr>
              <a:t>　　　</a:t>
            </a:r>
            <a:r>
              <a:rPr lang="ja-JP" altLang="en-US" sz="1600" b="1" dirty="0">
                <a:latin typeface="Arial" panose="020B0604020202020204" pitchFamily="34" charset="0"/>
                <a:cs typeface="Arial" panose="020B0604020202020204" pitchFamily="34" charset="0"/>
              </a:rPr>
              <a:t> </a:t>
            </a:r>
            <a:r>
              <a:rPr kumimoji="1" lang="ja-JP" altLang="en-US" sz="1600" b="1" dirty="0">
                <a:latin typeface="Arial" panose="020B0604020202020204" pitchFamily="34" charset="0"/>
                <a:cs typeface="Arial" panose="020B0604020202020204" pitchFamily="34" charset="0"/>
              </a:rPr>
              <a:t>　　　　　　　　　　　</a:t>
            </a:r>
            <a:r>
              <a:rPr lang="ja-JP" altLang="en-US" sz="1600" b="1" dirty="0">
                <a:latin typeface="Arial" panose="020B0604020202020204" pitchFamily="34" charset="0"/>
                <a:cs typeface="Arial" panose="020B0604020202020204" pitchFamily="34" charset="0"/>
              </a:rPr>
              <a:t>　</a:t>
            </a:r>
            <a:r>
              <a:rPr kumimoji="1" lang="ja-JP" altLang="en-US" sz="1600" b="1" dirty="0">
                <a:latin typeface="Arial" panose="020B0604020202020204" pitchFamily="34" charset="0"/>
                <a:cs typeface="Arial" panose="020B0604020202020204" pitchFamily="34" charset="0"/>
              </a:rPr>
              <a:t>　　　　　　　　　</a:t>
            </a:r>
            <a:r>
              <a:rPr kumimoji="1" lang="en-US" altLang="ja-JP" sz="1600" b="1" dirty="0">
                <a:latin typeface="Arial" panose="020B0604020202020204" pitchFamily="34" charset="0"/>
                <a:cs typeface="Arial" panose="020B0604020202020204" pitchFamily="34" charset="0"/>
              </a:rPr>
              <a:t>R6  (3</a:t>
            </a:r>
            <a:r>
              <a:rPr kumimoji="1" lang="ja-JP" altLang="en-US" sz="1600" b="1" dirty="0">
                <a:latin typeface="Arial" panose="020B0604020202020204" pitchFamily="34" charset="0"/>
                <a:cs typeface="Arial" panose="020B0604020202020204" pitchFamily="34" charset="0"/>
              </a:rPr>
              <a:t>年目</a:t>
            </a:r>
            <a:r>
              <a:rPr kumimoji="1" lang="en-US" altLang="ja-JP" sz="1600" b="1" dirty="0">
                <a:latin typeface="Arial" panose="020B0604020202020204" pitchFamily="34" charset="0"/>
                <a:cs typeface="Arial" panose="020B0604020202020204" pitchFamily="34" charset="0"/>
              </a:rPr>
              <a:t>Step3)</a:t>
            </a:r>
            <a:r>
              <a:rPr kumimoji="1" lang="ja-JP" altLang="en-US" sz="1600" b="1" dirty="0">
                <a:latin typeface="Arial" panose="020B0604020202020204" pitchFamily="34" charset="0"/>
                <a:cs typeface="Arial" panose="020B0604020202020204" pitchFamily="34" charset="0"/>
              </a:rPr>
              <a:t>　　　　   　</a:t>
            </a:r>
          </a:p>
        </p:txBody>
      </p:sp>
      <p:sp>
        <p:nvSpPr>
          <p:cNvPr id="9" name="テキスト ボックス 8">
            <a:extLst>
              <a:ext uri="{FF2B5EF4-FFF2-40B4-BE49-F238E27FC236}">
                <a16:creationId xmlns:a16="http://schemas.microsoft.com/office/drawing/2014/main" id="{AC66D270-6A2D-4667-800D-7B47774E5420}"/>
              </a:ext>
            </a:extLst>
          </p:cNvPr>
          <p:cNvSpPr txBox="1"/>
          <p:nvPr/>
        </p:nvSpPr>
        <p:spPr>
          <a:xfrm>
            <a:off x="5123955" y="2116483"/>
            <a:ext cx="4839333" cy="1600438"/>
          </a:xfrm>
          <a:prstGeom prst="rect">
            <a:avLst/>
          </a:prstGeom>
          <a:solidFill>
            <a:schemeClr val="accent4">
              <a:lumMod val="20000"/>
              <a:lumOff val="80000"/>
            </a:schemeClr>
          </a:solidFill>
          <a:ln w="28575">
            <a:solidFill>
              <a:schemeClr val="tx1"/>
            </a:solidFill>
          </a:ln>
        </p:spPr>
        <p:txBody>
          <a:bodyPr wrap="square" rtlCol="0">
            <a:spAutoFit/>
          </a:bodyPr>
          <a:lstStyle/>
          <a:p>
            <a:r>
              <a:rPr lang="ja-JP" altLang="en-US" sz="1400" b="1" dirty="0">
                <a:latin typeface="Arial" panose="020B0604020202020204" pitchFamily="34" charset="0"/>
                <a:ea typeface="+mj-ea"/>
                <a:cs typeface="Arial" panose="020B0604020202020204" pitchFamily="34" charset="0"/>
              </a:rPr>
              <a:t>⑴　２０２５英語教育圏シンポジウム</a:t>
            </a:r>
            <a:r>
              <a:rPr lang="en-US" altLang="ja-JP" sz="1400" b="1" dirty="0">
                <a:latin typeface="Arial" panose="020B0604020202020204" pitchFamily="34" charset="0"/>
                <a:ea typeface="+mj-ea"/>
                <a:cs typeface="Arial" panose="020B0604020202020204" pitchFamily="34" charset="0"/>
              </a:rPr>
              <a:t>in</a:t>
            </a:r>
            <a:r>
              <a:rPr lang="ja-JP" altLang="en-US" sz="1400" b="1" dirty="0">
                <a:latin typeface="Arial" panose="020B0604020202020204" pitchFamily="34" charset="0"/>
                <a:ea typeface="+mj-ea"/>
                <a:cs typeface="Arial" panose="020B0604020202020204" pitchFamily="34" charset="0"/>
              </a:rPr>
              <a:t> </a:t>
            </a:r>
            <a:r>
              <a:rPr lang="en-US" altLang="ja-JP" sz="1400" b="1" dirty="0" err="1">
                <a:latin typeface="Arial" panose="020B0604020202020204" pitchFamily="34" charset="0"/>
                <a:ea typeface="+mj-ea"/>
                <a:cs typeface="Arial" panose="020B0604020202020204" pitchFamily="34" charset="0"/>
              </a:rPr>
              <a:t>Kanoya</a:t>
            </a:r>
            <a:r>
              <a:rPr lang="ja-JP" altLang="en-US" sz="1400" b="1" dirty="0">
                <a:latin typeface="Arial" panose="020B0604020202020204" pitchFamily="34" charset="0"/>
                <a:ea typeface="+mj-ea"/>
                <a:cs typeface="Arial" panose="020B0604020202020204" pitchFamily="34" charset="0"/>
              </a:rPr>
              <a:t>に向けた準備</a:t>
            </a:r>
            <a:endParaRPr lang="en-US" altLang="ja-JP" sz="1400" b="1" dirty="0">
              <a:latin typeface="Arial" panose="020B0604020202020204" pitchFamily="34" charset="0"/>
              <a:ea typeface="+mj-ea"/>
              <a:cs typeface="Arial" panose="020B0604020202020204" pitchFamily="34" charset="0"/>
            </a:endParaRPr>
          </a:p>
          <a:p>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⑵　台北市と鹿屋市児童・生徒の相互派遣・受入</a:t>
            </a:r>
            <a:endParaRPr lang="en-US" altLang="ja-JP" sz="1400" b="1" dirty="0">
              <a:latin typeface="Arial" panose="020B0604020202020204" pitchFamily="34" charset="0"/>
              <a:ea typeface="+mj-ea"/>
              <a:cs typeface="Arial" panose="020B0604020202020204" pitchFamily="34" charset="0"/>
            </a:endParaRPr>
          </a:p>
          <a:p>
            <a:r>
              <a:rPr lang="en-US" altLang="ja-JP" sz="1400" b="1" dirty="0">
                <a:latin typeface="Arial" panose="020B0604020202020204" pitchFamily="34" charset="0"/>
                <a:ea typeface="+mj-ea"/>
                <a:cs typeface="Arial" panose="020B0604020202020204" pitchFamily="34" charset="0"/>
              </a:rPr>
              <a:t>      ※</a:t>
            </a:r>
            <a:r>
              <a:rPr lang="ja-JP" altLang="en-US" sz="1400" b="1" dirty="0">
                <a:latin typeface="Arial" panose="020B0604020202020204" pitchFamily="34" charset="0"/>
                <a:ea typeface="+mj-ea"/>
                <a:cs typeface="Arial" panose="020B0604020202020204" pitchFamily="34" charset="0"/>
              </a:rPr>
              <a:t>　ホームステイ</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a:t>
            </a:r>
            <a:r>
              <a:rPr lang="en-US" altLang="ja-JP" sz="1400" b="1" dirty="0">
                <a:latin typeface="Arial" panose="020B0604020202020204" pitchFamily="34" charset="0"/>
                <a:ea typeface="+mj-ea"/>
                <a:cs typeface="Arial" panose="020B0604020202020204" pitchFamily="34" charset="0"/>
              </a:rPr>
              <a:t>※</a:t>
            </a:r>
            <a:r>
              <a:rPr lang="ja-JP" altLang="en-US" sz="1400" b="1" dirty="0">
                <a:latin typeface="Arial" panose="020B0604020202020204" pitchFamily="34" charset="0"/>
                <a:ea typeface="+mj-ea"/>
                <a:cs typeface="Arial" panose="020B0604020202020204" pitchFamily="34" charset="0"/>
              </a:rPr>
              <a:t>  子ども会議などの開催</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　アジア共通課題設定と協働的な課題解決</a:t>
            </a:r>
            <a:endParaRPr lang="en-US" altLang="ja-JP" sz="1400" b="1" dirty="0">
              <a:latin typeface="Arial" panose="020B0604020202020204" pitchFamily="34" charset="0"/>
              <a:ea typeface="+mj-ea"/>
              <a:cs typeface="Arial" panose="020B0604020202020204" pitchFamily="34" charset="0"/>
            </a:endParaRPr>
          </a:p>
          <a:p>
            <a:r>
              <a:rPr lang="ja-JP" altLang="en-US" sz="1400" b="1" dirty="0">
                <a:latin typeface="Arial" panose="020B0604020202020204" pitchFamily="34" charset="0"/>
                <a:ea typeface="+mj-ea"/>
                <a:cs typeface="Arial" panose="020B0604020202020204" pitchFamily="34" charset="0"/>
              </a:rPr>
              <a:t>　　　　　⇒　シンポジウム　</a:t>
            </a:r>
            <a:r>
              <a:rPr lang="en-US" altLang="ja-JP" sz="1400" b="1" dirty="0">
                <a:latin typeface="Arial" panose="020B0604020202020204" pitchFamily="34" charset="0"/>
                <a:ea typeface="+mj-ea"/>
                <a:cs typeface="Arial" panose="020B0604020202020204" pitchFamily="34" charset="0"/>
              </a:rPr>
              <a:t>in </a:t>
            </a:r>
            <a:r>
              <a:rPr lang="en-US" altLang="ja-JP" sz="1400" b="1" dirty="0" err="1">
                <a:latin typeface="Arial" panose="020B0604020202020204" pitchFamily="34" charset="0"/>
                <a:ea typeface="+mj-ea"/>
                <a:cs typeface="Arial" panose="020B0604020202020204" pitchFamily="34" charset="0"/>
              </a:rPr>
              <a:t>Kanoya</a:t>
            </a:r>
            <a:r>
              <a:rPr lang="en-US" altLang="ja-JP" sz="1400" b="1" dirty="0">
                <a:latin typeface="Arial" panose="020B0604020202020204" pitchFamily="34" charset="0"/>
                <a:ea typeface="+mj-ea"/>
                <a:cs typeface="Arial" panose="020B0604020202020204" pitchFamily="34" charset="0"/>
              </a:rPr>
              <a:t> / in Taiwan</a:t>
            </a:r>
          </a:p>
        </p:txBody>
      </p:sp>
      <p:sp>
        <p:nvSpPr>
          <p:cNvPr id="12" name="タイトル 1">
            <a:extLst>
              <a:ext uri="{FF2B5EF4-FFF2-40B4-BE49-F238E27FC236}">
                <a16:creationId xmlns:a16="http://schemas.microsoft.com/office/drawing/2014/main" id="{A10AA501-2699-4BB7-B193-FD961FC39DF3}"/>
              </a:ext>
            </a:extLst>
          </p:cNvPr>
          <p:cNvSpPr txBox="1">
            <a:spLocks/>
          </p:cNvSpPr>
          <p:nvPr/>
        </p:nvSpPr>
        <p:spPr>
          <a:xfrm>
            <a:off x="75320" y="74681"/>
            <a:ext cx="2012664" cy="32268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latin typeface="Arial" panose="020B0604020202020204" pitchFamily="34" charset="0"/>
                <a:ea typeface="UD デジタル 教科書体 NK-B" panose="02020700000000000000" pitchFamily="18" charset="-128"/>
                <a:cs typeface="Arial" panose="020B0604020202020204" pitchFamily="34" charset="0"/>
              </a:rPr>
              <a:t>４　今後の展望</a:t>
            </a:r>
          </a:p>
        </p:txBody>
      </p:sp>
      <p:sp>
        <p:nvSpPr>
          <p:cNvPr id="16" name="ホームベース 155">
            <a:extLst>
              <a:ext uri="{FF2B5EF4-FFF2-40B4-BE49-F238E27FC236}">
                <a16:creationId xmlns:a16="http://schemas.microsoft.com/office/drawing/2014/main" id="{8B9AE957-C9DC-4764-AE9B-6C67C08F7FC2}"/>
              </a:ext>
            </a:extLst>
          </p:cNvPr>
          <p:cNvSpPr/>
          <p:nvPr/>
        </p:nvSpPr>
        <p:spPr>
          <a:xfrm>
            <a:off x="5227228" y="855607"/>
            <a:ext cx="1718844" cy="370900"/>
          </a:xfrm>
          <a:prstGeom prst="homePlate">
            <a:avLst>
              <a:gd name="adj" fmla="val 1429"/>
            </a:avLst>
          </a:prstGeom>
          <a:solidFill>
            <a:schemeClr val="accent1">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 3   </a:t>
            </a: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グローカル課題への取組</a:t>
            </a:r>
          </a:p>
        </p:txBody>
      </p:sp>
      <p:sp>
        <p:nvSpPr>
          <p:cNvPr id="17" name="ホームベース 155">
            <a:extLst>
              <a:ext uri="{FF2B5EF4-FFF2-40B4-BE49-F238E27FC236}">
                <a16:creationId xmlns:a16="http://schemas.microsoft.com/office/drawing/2014/main" id="{6EC0A7CD-F324-42C6-87F5-9B53DCFFEFA7}"/>
              </a:ext>
            </a:extLst>
          </p:cNvPr>
          <p:cNvSpPr/>
          <p:nvPr/>
        </p:nvSpPr>
        <p:spPr>
          <a:xfrm>
            <a:off x="7894946" y="855607"/>
            <a:ext cx="1920976" cy="370900"/>
          </a:xfrm>
          <a:prstGeom prst="homePlate">
            <a:avLst>
              <a:gd name="adj" fmla="val 1429"/>
            </a:avLst>
          </a:prstGeom>
          <a:solidFill>
            <a:schemeClr val="accent4">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en-US" altLang="ja-JP" sz="1100" b="1" dirty="0">
                <a:latin typeface="UD デジタル 教科書体 NK-B" panose="02020700000000000000" pitchFamily="18" charset="-128"/>
                <a:ea typeface="UD デジタル 教科書体 NK-B" panose="02020700000000000000" pitchFamily="18" charset="-128"/>
              </a:rPr>
              <a:t>Step 4</a:t>
            </a: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グローカル課題の解決と発信</a:t>
            </a:r>
          </a:p>
        </p:txBody>
      </p:sp>
      <p:sp>
        <p:nvSpPr>
          <p:cNvPr id="18" name="矢印: 右 17">
            <a:extLst>
              <a:ext uri="{FF2B5EF4-FFF2-40B4-BE49-F238E27FC236}">
                <a16:creationId xmlns:a16="http://schemas.microsoft.com/office/drawing/2014/main" id="{9354B4EA-9D0A-42B2-B427-D3799876818C}"/>
              </a:ext>
            </a:extLst>
          </p:cNvPr>
          <p:cNvSpPr/>
          <p:nvPr/>
        </p:nvSpPr>
        <p:spPr>
          <a:xfrm>
            <a:off x="4477891" y="855607"/>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b="1" dirty="0">
                <a:solidFill>
                  <a:srgbClr val="FF0000"/>
                </a:solidFill>
              </a:rPr>
              <a:t>考え</a:t>
            </a:r>
            <a:endParaRPr kumimoji="1" lang="ja-JP" altLang="en-US" sz="800" b="1" dirty="0">
              <a:solidFill>
                <a:srgbClr val="FF0000"/>
              </a:solidFill>
            </a:endParaRPr>
          </a:p>
        </p:txBody>
      </p:sp>
      <p:sp>
        <p:nvSpPr>
          <p:cNvPr id="19" name="矢印: 右 18">
            <a:extLst>
              <a:ext uri="{FF2B5EF4-FFF2-40B4-BE49-F238E27FC236}">
                <a16:creationId xmlns:a16="http://schemas.microsoft.com/office/drawing/2014/main" id="{8D8BF45E-A9A5-4196-ABF9-051E3422EB33}"/>
              </a:ext>
            </a:extLst>
          </p:cNvPr>
          <p:cNvSpPr/>
          <p:nvPr/>
        </p:nvSpPr>
        <p:spPr>
          <a:xfrm>
            <a:off x="7097670" y="827874"/>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0000"/>
                </a:solidFill>
              </a:rPr>
              <a:t>行動</a:t>
            </a:r>
          </a:p>
        </p:txBody>
      </p:sp>
      <p:sp>
        <p:nvSpPr>
          <p:cNvPr id="20" name="ホームベース 155">
            <a:extLst>
              <a:ext uri="{FF2B5EF4-FFF2-40B4-BE49-F238E27FC236}">
                <a16:creationId xmlns:a16="http://schemas.microsoft.com/office/drawing/2014/main" id="{59D43E52-67BF-45A1-BC8F-1F572ABDB19D}"/>
              </a:ext>
            </a:extLst>
          </p:cNvPr>
          <p:cNvSpPr/>
          <p:nvPr/>
        </p:nvSpPr>
        <p:spPr>
          <a:xfrm>
            <a:off x="150944" y="858082"/>
            <a:ext cx="1614141" cy="369491"/>
          </a:xfrm>
          <a:prstGeom prst="homePlate">
            <a:avLst>
              <a:gd name="adj" fmla="val 1429"/>
            </a:avLst>
          </a:prstGeom>
          <a:solidFill>
            <a:schemeClr val="accent6">
              <a:lumMod val="20000"/>
              <a:lumOff val="8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Step1</a:t>
            </a:r>
            <a:r>
              <a:rPr lang="ja-JP" altLang="en-US" sz="1100" b="1" dirty="0">
                <a:latin typeface="UD デジタル 教科書体 NK-B" panose="02020700000000000000" pitchFamily="18" charset="-128"/>
                <a:ea typeface="UD デジタル 教科書体 NK-B" panose="02020700000000000000" pitchFamily="18" charset="-128"/>
              </a:rPr>
              <a:t>　　</a:t>
            </a:r>
            <a:endParaRPr lang="en-US" altLang="ja-JP" sz="1100" b="1" dirty="0">
              <a:latin typeface="UD デジタル 教科書体 NK-B" panose="02020700000000000000" pitchFamily="18" charset="-128"/>
              <a:ea typeface="UD デジタル 教科書体 NK-B" panose="02020700000000000000" pitchFamily="18" charset="-128"/>
            </a:endParaRP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グローバルとの出会い</a:t>
            </a:r>
          </a:p>
        </p:txBody>
      </p:sp>
      <p:sp>
        <p:nvSpPr>
          <p:cNvPr id="21" name="ホームベース 155">
            <a:extLst>
              <a:ext uri="{FF2B5EF4-FFF2-40B4-BE49-F238E27FC236}">
                <a16:creationId xmlns:a16="http://schemas.microsoft.com/office/drawing/2014/main" id="{8F696090-981C-4C14-AAD9-B1CE35CCCA5C}"/>
              </a:ext>
            </a:extLst>
          </p:cNvPr>
          <p:cNvSpPr/>
          <p:nvPr/>
        </p:nvSpPr>
        <p:spPr>
          <a:xfrm>
            <a:off x="2743823" y="849005"/>
            <a:ext cx="1584954" cy="385170"/>
          </a:xfrm>
          <a:prstGeom prst="homePlate">
            <a:avLst>
              <a:gd name="adj" fmla="val 1429"/>
            </a:avLst>
          </a:prstGeom>
          <a:solidFill>
            <a:schemeClr val="accent5">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Step</a:t>
            </a:r>
            <a:r>
              <a:rPr lang="ja-JP" altLang="en-US" sz="1100" b="1" dirty="0">
                <a:latin typeface="UD デジタル 教科書体 NK-B" panose="02020700000000000000" pitchFamily="18" charset="-128"/>
                <a:ea typeface="UD デジタル 教科書体 NK-B" panose="02020700000000000000" pitchFamily="18" charset="-128"/>
              </a:rPr>
              <a:t> </a:t>
            </a:r>
            <a:r>
              <a:rPr lang="en-US" altLang="ja-JP" sz="1100" b="1" dirty="0">
                <a:latin typeface="UD デジタル 教科書体 NK-B" panose="02020700000000000000" pitchFamily="18" charset="-128"/>
                <a:ea typeface="UD デジタル 教科書体 NK-B" panose="02020700000000000000" pitchFamily="18" charset="-128"/>
              </a:rPr>
              <a:t>2   </a:t>
            </a:r>
            <a:r>
              <a:rPr lang="ja-JP" altLang="en-US" sz="1100" b="1" dirty="0">
                <a:latin typeface="UD デジタル 教科書体 NK-B" panose="02020700000000000000" pitchFamily="18" charset="-128"/>
                <a:ea typeface="UD デジタル 教科書体 NK-B" panose="02020700000000000000" pitchFamily="18" charset="-128"/>
              </a:rPr>
              <a:t>　　　　</a:t>
            </a:r>
            <a:endParaRPr lang="en-US" altLang="ja-JP" sz="1100" b="1" dirty="0">
              <a:latin typeface="UD デジタル 教科書体 NK-B" panose="02020700000000000000" pitchFamily="18" charset="-128"/>
              <a:ea typeface="UD デジタル 教科書体 NK-B" panose="02020700000000000000" pitchFamily="18" charset="-128"/>
            </a:endParaRPr>
          </a:p>
          <a:p>
            <a:pPr algn="ctr"/>
            <a:r>
              <a:rPr lang="ja-JP" altLang="en-US" sz="1100" b="1" dirty="0">
                <a:latin typeface="UD デジタル 教科書体 NK-B" panose="02020700000000000000" pitchFamily="18" charset="-128"/>
                <a:ea typeface="UD デジタル 教科書体 NK-B" panose="02020700000000000000" pitchFamily="18" charset="-128"/>
              </a:rPr>
              <a:t>グローカル課題の発見</a:t>
            </a:r>
          </a:p>
        </p:txBody>
      </p:sp>
      <p:sp>
        <p:nvSpPr>
          <p:cNvPr id="22" name="矢印: 右 21">
            <a:extLst>
              <a:ext uri="{FF2B5EF4-FFF2-40B4-BE49-F238E27FC236}">
                <a16:creationId xmlns:a16="http://schemas.microsoft.com/office/drawing/2014/main" id="{E27E4EF0-8BC3-4551-B293-B4A612D2DCEC}"/>
              </a:ext>
            </a:extLst>
          </p:cNvPr>
          <p:cNvSpPr/>
          <p:nvPr/>
        </p:nvSpPr>
        <p:spPr>
          <a:xfrm>
            <a:off x="1981976" y="855607"/>
            <a:ext cx="597739" cy="385170"/>
          </a:xfrm>
          <a:prstGeom prst="rightArrow">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0000"/>
                </a:solidFill>
              </a:rPr>
              <a:t>気づき</a:t>
            </a:r>
          </a:p>
        </p:txBody>
      </p:sp>
      <p:pic>
        <p:nvPicPr>
          <p:cNvPr id="3" name="図 2">
            <a:extLst>
              <a:ext uri="{FF2B5EF4-FFF2-40B4-BE49-F238E27FC236}">
                <a16:creationId xmlns:a16="http://schemas.microsoft.com/office/drawing/2014/main" id="{544BFA02-2D44-49BF-B624-A2B36016F583}"/>
              </a:ext>
            </a:extLst>
          </p:cNvPr>
          <p:cNvPicPr>
            <a:picLocks noChangeAspect="1"/>
          </p:cNvPicPr>
          <p:nvPr/>
        </p:nvPicPr>
        <p:blipFill>
          <a:blip r:embed="rId2"/>
          <a:stretch>
            <a:fillRect/>
          </a:stretch>
        </p:blipFill>
        <p:spPr>
          <a:xfrm>
            <a:off x="475261" y="4521277"/>
            <a:ext cx="4208908" cy="2127986"/>
          </a:xfrm>
          <a:prstGeom prst="rect">
            <a:avLst/>
          </a:prstGeom>
        </p:spPr>
      </p:pic>
      <p:pic>
        <p:nvPicPr>
          <p:cNvPr id="23" name="図 22">
            <a:extLst>
              <a:ext uri="{FF2B5EF4-FFF2-40B4-BE49-F238E27FC236}">
                <a16:creationId xmlns:a16="http://schemas.microsoft.com/office/drawing/2014/main" id="{06FEE822-11A8-43B2-90C2-3DD890BBA4C1}"/>
              </a:ext>
            </a:extLst>
          </p:cNvPr>
          <p:cNvPicPr/>
          <p:nvPr/>
        </p:nvPicPr>
        <p:blipFill>
          <a:blip r:embed="rId3"/>
          <a:stretch>
            <a:fillRect/>
          </a:stretch>
        </p:blipFill>
        <p:spPr>
          <a:xfrm>
            <a:off x="5908948" y="4069248"/>
            <a:ext cx="3361717" cy="2580015"/>
          </a:xfrm>
          <a:prstGeom prst="rect">
            <a:avLst/>
          </a:prstGeom>
        </p:spPr>
      </p:pic>
    </p:spTree>
    <p:extLst>
      <p:ext uri="{BB962C8B-B14F-4D97-AF65-F5344CB8AC3E}">
        <p14:creationId xmlns:p14="http://schemas.microsoft.com/office/powerpoint/2010/main" val="201972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FD67E-77E0-40B2-8462-E0ED953F901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772065C-A559-4767-AB5A-014D1D61DF48}"/>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3E34D3-4CAE-4C37-B96D-35CE395A78FD}"/>
              </a:ext>
            </a:extLst>
          </p:cNvPr>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132291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857B2CA-17E0-4F13-B0E8-4567CE46FCD7}"/>
              </a:ext>
            </a:extLst>
          </p:cNvPr>
          <p:cNvSpPr>
            <a:spLocks noGrp="1"/>
          </p:cNvSpPr>
          <p:nvPr>
            <p:ph type="sldNum" sz="quarter" idx="12"/>
          </p:nvPr>
        </p:nvSpPr>
        <p:spPr/>
        <p:txBody>
          <a:bodyPr/>
          <a:lstStyle/>
          <a:p>
            <a:fld id="{B1319C9C-7665-4BD2-91E7-677D065B3B9A}"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5" name="角丸四角形 153">
            <a:extLst>
              <a:ext uri="{FF2B5EF4-FFF2-40B4-BE49-F238E27FC236}">
                <a16:creationId xmlns:a16="http://schemas.microsoft.com/office/drawing/2014/main" id="{3B5EE5E4-D65B-4695-B6CB-255E445093D8}"/>
              </a:ext>
            </a:extLst>
          </p:cNvPr>
          <p:cNvSpPr/>
          <p:nvPr/>
        </p:nvSpPr>
        <p:spPr>
          <a:xfrm>
            <a:off x="233536" y="620688"/>
            <a:ext cx="9625120" cy="5040560"/>
          </a:xfrm>
          <a:prstGeom prst="roundRect">
            <a:avLst>
              <a:gd name="adj" fmla="val 9925"/>
            </a:avLst>
          </a:prstGeom>
          <a:solidFill>
            <a:schemeClr val="accent5">
              <a:lumMod val="40000"/>
              <a:lumOff val="60000"/>
            </a:schemeClr>
          </a:solidFill>
          <a:ln>
            <a:noFill/>
          </a:ln>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wrap="square" tIns="180000" rtlCol="0" anchor="t" anchorCtr="0">
            <a:noAutofit/>
          </a:bodyPr>
          <a:lstStyle/>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１）　鹿屋市にどのようなメリットがあるか？といった目的意識では英語のまちづくり（多文化共生社会のモデル都市）はでき</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ない。</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鹿児島県、日本、世界にとってメリットがあるか（他者貢献）を考えて初めて、鹿屋市のメリットが見える。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２）　鹿屋市の問題を協働して課題解決していく経験を児童生徒にさせることが、将来、郷土のために気づき・考え・</a:t>
            </a:r>
            <a:r>
              <a:rPr lang="ja-JP" altLang="en-US" sz="1400" dirty="0" err="1">
                <a:solidFill>
                  <a:prstClr val="black"/>
                </a:solidFill>
                <a:latin typeface="UD デジタル 教科書体 NK-B" panose="02020700000000000000" pitchFamily="18" charset="-128"/>
                <a:ea typeface="UD デジタル 教科書体 NK-B" panose="02020700000000000000" pitchFamily="18" charset="-128"/>
              </a:rPr>
              <a:t>行動す</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人材（世界への貢献）をつくる。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現状は、昨日までの積み重ねに他ならない。</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３）　人口減少・高齢化・労働人口不足「第一次産業」の課題は、外国人の移住が鍵を握る。 </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多様な価値観を受け入れる、共生社会を気づく機会として、また、日本の教育の素晴らしさ、鹿屋市の郷土の素</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晴らしさを発信する機会として本事業を推進する。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結果として</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鹿屋女子高定数拡充（特色ある教育課程）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指導力向上・学力向上（パイロット校</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中核を担う教職員の積極的な配置</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保護者・地域住民が参画する教育活動の展開　</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グローカル・イングリッシュ・キャンプ</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⇒子ども会組織の活性化</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国際交流の充実と観光資源や鹿屋市の魅力のアジア圏への発信（共生社会「英語のまちづくり」の実現）</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教育の</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10</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年は鹿屋市の未来を創る</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郷土に１人数千万の納税する人材を育てている。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児童生徒数でかけ算したらどれだけの価値があるか。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「子は宝」　国立台北教育大学は、日本の学校教育の在り方を学ばせるという１点に多額の予算をつけている。</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　　英語教育をはじめ、半導体、新型コロナウイルス対策等、唯一の成功例をもつ台湾から学ぶ点は多い。</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6" name="ホームベース 155">
            <a:extLst>
              <a:ext uri="{FF2B5EF4-FFF2-40B4-BE49-F238E27FC236}">
                <a16:creationId xmlns:a16="http://schemas.microsoft.com/office/drawing/2014/main" id="{86B0C53E-FC1B-422A-BA15-263963BD934A}"/>
              </a:ext>
            </a:extLst>
          </p:cNvPr>
          <p:cNvSpPr/>
          <p:nvPr/>
        </p:nvSpPr>
        <p:spPr>
          <a:xfrm>
            <a:off x="233536" y="177598"/>
            <a:ext cx="1566416" cy="360040"/>
          </a:xfrm>
          <a:prstGeom prst="homePlate">
            <a:avLst>
              <a:gd name="adj" fmla="val 1429"/>
            </a:avLst>
          </a:prstGeom>
          <a:solidFill>
            <a:schemeClr val="accent2">
              <a:lumMod val="20000"/>
              <a:lumOff val="80000"/>
            </a:schemeClr>
          </a:solidFill>
          <a:ln w="19050"/>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kumimoji="1" lang="ja-JP" altLang="en-US" b="1" dirty="0">
                <a:latin typeface="UD デジタル 教科書体 NK-B" panose="02020700000000000000" pitchFamily="18" charset="-128"/>
                <a:ea typeface="UD デジタル 教科書体 NK-B" panose="02020700000000000000" pitchFamily="18" charset="-128"/>
              </a:rPr>
              <a:t>５　成果指標</a:t>
            </a:r>
            <a:endParaRPr kumimoji="1" lang="en-US" altLang="ja-JP" b="1" dirty="0">
              <a:latin typeface="UD デジタル 教科書体 NK-B" panose="02020700000000000000" pitchFamily="18" charset="-128"/>
              <a:ea typeface="UD デジタル 教科書体 NK-B" panose="02020700000000000000" pitchFamily="18" charset="-128"/>
            </a:endParaRPr>
          </a:p>
        </p:txBody>
      </p:sp>
      <p:sp>
        <p:nvSpPr>
          <p:cNvPr id="7" name="ホームベース 155">
            <a:extLst>
              <a:ext uri="{FF2B5EF4-FFF2-40B4-BE49-F238E27FC236}">
                <a16:creationId xmlns:a16="http://schemas.microsoft.com/office/drawing/2014/main" id="{4A33CECF-551E-4901-A56E-C088D94D077F}"/>
              </a:ext>
            </a:extLst>
          </p:cNvPr>
          <p:cNvSpPr/>
          <p:nvPr/>
        </p:nvSpPr>
        <p:spPr>
          <a:xfrm>
            <a:off x="233536" y="5744298"/>
            <a:ext cx="9625120" cy="936104"/>
          </a:xfrm>
          <a:prstGeom prst="homePlate">
            <a:avLst>
              <a:gd name="adj" fmla="val 1429"/>
            </a:avLst>
          </a:prstGeom>
          <a:solidFill>
            <a:schemeClr val="accent2">
              <a:lumMod val="20000"/>
              <a:lumOff val="80000"/>
            </a:schemeClr>
          </a:solidFill>
          <a:ln w="19050"/>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lang="en-US" altLang="ja-JP" b="1" i="0" dirty="0">
                <a:solidFill>
                  <a:srgbClr val="111111"/>
                </a:solidFill>
                <a:effectLst/>
                <a:latin typeface="Roboto" panose="02000000000000000000" pitchFamily="2" charset="0"/>
              </a:rPr>
              <a:t>Seeing is believing</a:t>
            </a:r>
            <a:r>
              <a:rPr lang="ja-JP" altLang="en-US" b="1" i="0" dirty="0">
                <a:solidFill>
                  <a:srgbClr val="111111"/>
                </a:solidFill>
                <a:effectLst/>
                <a:latin typeface="Roboto" panose="02000000000000000000" pitchFamily="2" charset="0"/>
              </a:rPr>
              <a:t>　世界規模で考えて、ローカルなアクションが見える。</a:t>
            </a:r>
            <a:endParaRPr lang="en-US" altLang="ja-JP" b="1" i="0" dirty="0">
              <a:solidFill>
                <a:srgbClr val="111111"/>
              </a:solidFill>
              <a:effectLst/>
              <a:latin typeface="Roboto" panose="02000000000000000000" pitchFamily="2" charset="0"/>
            </a:endParaRPr>
          </a:p>
          <a:p>
            <a:r>
              <a:rPr lang="ja-JP" altLang="en-US" b="1" i="0" dirty="0">
                <a:solidFill>
                  <a:srgbClr val="111111"/>
                </a:solidFill>
                <a:effectLst/>
                <a:latin typeface="Roboto" panose="02000000000000000000" pitchFamily="2" charset="0"/>
              </a:rPr>
              <a:t>　　　　　　　　　　　　　　 </a:t>
            </a:r>
            <a:r>
              <a:rPr lang="en-US" altLang="ja-JP" b="1" i="0" dirty="0">
                <a:solidFill>
                  <a:srgbClr val="111111"/>
                </a:solidFill>
                <a:effectLst/>
                <a:latin typeface="Roboto" panose="02000000000000000000" pitchFamily="2" charset="0"/>
              </a:rPr>
              <a:t>10</a:t>
            </a:r>
            <a:r>
              <a:rPr lang="ja-JP" altLang="en-US" b="1" i="0" dirty="0">
                <a:solidFill>
                  <a:srgbClr val="111111"/>
                </a:solidFill>
                <a:effectLst/>
                <a:latin typeface="Roboto" panose="02000000000000000000" pitchFamily="2" charset="0"/>
              </a:rPr>
              <a:t>年</a:t>
            </a:r>
            <a:r>
              <a:rPr lang="en-US" altLang="ja-JP" b="1" i="0" dirty="0">
                <a:solidFill>
                  <a:srgbClr val="111111"/>
                </a:solidFill>
                <a:effectLst/>
                <a:latin typeface="Roboto" panose="02000000000000000000" pitchFamily="2" charset="0"/>
              </a:rPr>
              <a:t>ICT</a:t>
            </a:r>
            <a:r>
              <a:rPr lang="ja-JP" altLang="en-US" b="1" i="0" dirty="0">
                <a:solidFill>
                  <a:srgbClr val="111111"/>
                </a:solidFill>
                <a:effectLst/>
                <a:latin typeface="Roboto" panose="02000000000000000000" pitchFamily="2" charset="0"/>
              </a:rPr>
              <a:t>や英語教育は遅れている。業務改善は更に</a:t>
            </a:r>
            <a:r>
              <a:rPr lang="en-US" altLang="ja-JP" b="1" i="0" dirty="0">
                <a:solidFill>
                  <a:srgbClr val="111111"/>
                </a:solidFill>
                <a:effectLst/>
                <a:latin typeface="Roboto" panose="02000000000000000000" pitchFamily="2" charset="0"/>
              </a:rPr>
              <a:t>10</a:t>
            </a:r>
            <a:r>
              <a:rPr lang="ja-JP" altLang="en-US" b="1" i="0" dirty="0">
                <a:solidFill>
                  <a:srgbClr val="111111"/>
                </a:solidFill>
                <a:effectLst/>
                <a:latin typeface="Roboto" panose="02000000000000000000" pitchFamily="2" charset="0"/>
              </a:rPr>
              <a:t>年アジアでの遅れ</a:t>
            </a:r>
            <a:endParaRPr lang="en-US" altLang="ja-JP" b="1" i="0" dirty="0">
              <a:solidFill>
                <a:srgbClr val="111111"/>
              </a:solidFill>
              <a:effectLst/>
              <a:latin typeface="Roboto" panose="02000000000000000000" pitchFamily="2" charset="0"/>
            </a:endParaRPr>
          </a:p>
          <a:p>
            <a:r>
              <a:rPr lang="ja-JP" altLang="en-US" b="1" i="0" dirty="0">
                <a:solidFill>
                  <a:srgbClr val="111111"/>
                </a:solidFill>
                <a:effectLst/>
                <a:latin typeface="Roboto" panose="02000000000000000000" pitchFamily="2" charset="0"/>
              </a:rPr>
              <a:t>　　　　　　　　　　　　　　 に繋がる。資源のない日本は、「教育」に当てるべきである。</a:t>
            </a:r>
            <a:endParaRPr lang="en-US" altLang="ja-JP" b="1" i="0" dirty="0">
              <a:solidFill>
                <a:srgbClr val="111111"/>
              </a:solidFill>
              <a:effectLst/>
              <a:latin typeface="Roboto" panose="02000000000000000000" pitchFamily="2" charset="0"/>
            </a:endParaRPr>
          </a:p>
        </p:txBody>
      </p:sp>
    </p:spTree>
    <p:extLst>
      <p:ext uri="{BB962C8B-B14F-4D97-AF65-F5344CB8AC3E}">
        <p14:creationId xmlns:p14="http://schemas.microsoft.com/office/powerpoint/2010/main" val="282604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6"/>
          <p:cNvSpPr>
            <a:spLocks noChangeArrowheads="1"/>
          </p:cNvSpPr>
          <p:nvPr/>
        </p:nvSpPr>
        <p:spPr bwMode="gray">
          <a:xfrm>
            <a:off x="162900" y="2739601"/>
            <a:ext cx="9874509" cy="4068268"/>
          </a:xfrm>
          <a:custGeom>
            <a:avLst/>
            <a:gdLst>
              <a:gd name="connsiteX0" fmla="*/ 0 w 9694157"/>
              <a:gd name="connsiteY0" fmla="*/ 0 h 4293371"/>
              <a:gd name="connsiteX1" fmla="*/ 9694157 w 9694157"/>
              <a:gd name="connsiteY1" fmla="*/ 0 h 4293371"/>
              <a:gd name="connsiteX2" fmla="*/ 9694157 w 9694157"/>
              <a:gd name="connsiteY2" fmla="*/ 4293371 h 4293371"/>
              <a:gd name="connsiteX3" fmla="*/ 0 w 9694157"/>
              <a:gd name="connsiteY3" fmla="*/ 4293371 h 4293371"/>
              <a:gd name="connsiteX4" fmla="*/ 0 w 9694157"/>
              <a:gd name="connsiteY4" fmla="*/ 0 h 4293371"/>
              <a:gd name="connsiteX0" fmla="*/ 0 w 9694157"/>
              <a:gd name="connsiteY0" fmla="*/ 5405 h 4298776"/>
              <a:gd name="connsiteX1" fmla="*/ 7234436 w 9694157"/>
              <a:gd name="connsiteY1" fmla="*/ 0 h 4298776"/>
              <a:gd name="connsiteX2" fmla="*/ 9694157 w 9694157"/>
              <a:gd name="connsiteY2" fmla="*/ 5405 h 4298776"/>
              <a:gd name="connsiteX3" fmla="*/ 9694157 w 9694157"/>
              <a:gd name="connsiteY3" fmla="*/ 4298776 h 4298776"/>
              <a:gd name="connsiteX4" fmla="*/ 0 w 9694157"/>
              <a:gd name="connsiteY4" fmla="*/ 4298776 h 4298776"/>
              <a:gd name="connsiteX5" fmla="*/ 0 w 9694157"/>
              <a:gd name="connsiteY5" fmla="*/ 5405 h 4298776"/>
              <a:gd name="connsiteX0" fmla="*/ 0 w 9694157"/>
              <a:gd name="connsiteY0" fmla="*/ 5405 h 4298776"/>
              <a:gd name="connsiteX1" fmla="*/ 7234436 w 9694157"/>
              <a:gd name="connsiteY1" fmla="*/ 0 h 4298776"/>
              <a:gd name="connsiteX2" fmla="*/ 9694157 w 9694157"/>
              <a:gd name="connsiteY2" fmla="*/ 5405 h 4298776"/>
              <a:gd name="connsiteX3" fmla="*/ 9694157 w 9694157"/>
              <a:gd name="connsiteY3" fmla="*/ 4298776 h 4298776"/>
              <a:gd name="connsiteX4" fmla="*/ 0 w 9694157"/>
              <a:gd name="connsiteY4" fmla="*/ 4298776 h 4298776"/>
              <a:gd name="connsiteX5" fmla="*/ 0 w 9694157"/>
              <a:gd name="connsiteY5" fmla="*/ 5405 h 4298776"/>
              <a:gd name="connsiteX0" fmla="*/ 0 w 9694157"/>
              <a:gd name="connsiteY0" fmla="*/ 5405 h 4298776"/>
              <a:gd name="connsiteX1" fmla="*/ 7234436 w 9694157"/>
              <a:gd name="connsiteY1" fmla="*/ 0 h 4298776"/>
              <a:gd name="connsiteX2" fmla="*/ 9694157 w 9694157"/>
              <a:gd name="connsiteY2" fmla="*/ 5405 h 4298776"/>
              <a:gd name="connsiteX3" fmla="*/ 9694157 w 9694157"/>
              <a:gd name="connsiteY3" fmla="*/ 4298776 h 4298776"/>
              <a:gd name="connsiteX4" fmla="*/ 0 w 9694157"/>
              <a:gd name="connsiteY4" fmla="*/ 4298776 h 4298776"/>
              <a:gd name="connsiteX5" fmla="*/ 0 w 9694157"/>
              <a:gd name="connsiteY5" fmla="*/ 5405 h 4298776"/>
              <a:gd name="connsiteX0" fmla="*/ 0 w 9694157"/>
              <a:gd name="connsiteY0" fmla="*/ 0 h 4293371"/>
              <a:gd name="connsiteX1" fmla="*/ 9694157 w 9694157"/>
              <a:gd name="connsiteY1" fmla="*/ 0 h 4293371"/>
              <a:gd name="connsiteX2" fmla="*/ 9694157 w 9694157"/>
              <a:gd name="connsiteY2" fmla="*/ 4293371 h 4293371"/>
              <a:gd name="connsiteX3" fmla="*/ 0 w 9694157"/>
              <a:gd name="connsiteY3" fmla="*/ 4293371 h 4293371"/>
              <a:gd name="connsiteX4" fmla="*/ 0 w 9694157"/>
              <a:gd name="connsiteY4" fmla="*/ 0 h 42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157" h="4293371">
                <a:moveTo>
                  <a:pt x="0" y="0"/>
                </a:moveTo>
                <a:lnTo>
                  <a:pt x="9694157" y="0"/>
                </a:lnTo>
                <a:lnTo>
                  <a:pt x="9694157" y="4293371"/>
                </a:lnTo>
                <a:lnTo>
                  <a:pt x="0" y="4293371"/>
                </a:lnTo>
                <a:lnTo>
                  <a:pt x="0" y="0"/>
                </a:lnTo>
                <a:close/>
              </a:path>
            </a:pathLst>
          </a:custGeom>
          <a:solidFill>
            <a:schemeClr val="accent1">
              <a:lumMod val="20000"/>
              <a:lumOff val="80000"/>
              <a:alpha val="50195"/>
            </a:schemeClr>
          </a:solidFill>
          <a:ln w="19050">
            <a:solidFill>
              <a:schemeClr val="tx1"/>
            </a:solidFill>
            <a:miter lim="800000"/>
            <a:headEnd/>
            <a:tailEnd/>
          </a:ln>
          <a:effectLst>
            <a:softEdge rad="31750"/>
          </a:effectLst>
        </p:spPr>
        <p:txBody>
          <a:bodyPr wrap="none" anchor="t"/>
          <a:lstStyle/>
          <a:p>
            <a:endParaRPr lang="en-US" altLang="ja-JP" sz="1400" b="1" dirty="0">
              <a:solidFill>
                <a:srgbClr val="000000"/>
              </a:solidFill>
            </a:endParaRPr>
          </a:p>
        </p:txBody>
      </p:sp>
      <p:sp>
        <p:nvSpPr>
          <p:cNvPr id="30" name="AutoShape 3"/>
          <p:cNvSpPr>
            <a:spLocks noChangeArrowheads="1"/>
          </p:cNvSpPr>
          <p:nvPr/>
        </p:nvSpPr>
        <p:spPr bwMode="auto">
          <a:xfrm>
            <a:off x="894517" y="80183"/>
            <a:ext cx="8246266" cy="501339"/>
          </a:xfrm>
          <a:prstGeom prst="roundRect">
            <a:avLst>
              <a:gd name="adj" fmla="val 21125"/>
            </a:avLst>
          </a:prstGeom>
          <a:solidFill>
            <a:schemeClr val="accent3">
              <a:lumMod val="40000"/>
              <a:lumOff val="60000"/>
            </a:schemeClr>
          </a:solidFill>
          <a:ln w="57150" cmpd="thickThin">
            <a:solidFill>
              <a:schemeClr val="tx1"/>
            </a:solidFill>
            <a:round/>
            <a:headEnd/>
            <a:tailEnd/>
          </a:ln>
          <a:effectLst/>
        </p:spPr>
        <p:txBody>
          <a:bodyPr wrap="square" lIns="132478" tIns="66242" rIns="132478" bIns="66242" anchor="ctr">
            <a:spAutoFit/>
          </a:bodyPr>
          <a:lstStyle/>
          <a:p>
            <a:pPr defTabSz="911563" fontAlgn="base">
              <a:spcBef>
                <a:spcPct val="0"/>
              </a:spcBef>
              <a:spcAft>
                <a:spcPct val="0"/>
              </a:spcAft>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英語力向上推進事業（事業イメージ・効果など）</a:t>
            </a:r>
            <a:endParaRPr lang="ja-JP"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46" name="テキスト ボックス 191"/>
          <p:cNvSpPr txBox="1">
            <a:spLocks noChangeArrowheads="1"/>
          </p:cNvSpPr>
          <p:nvPr/>
        </p:nvSpPr>
        <p:spPr bwMode="auto">
          <a:xfrm>
            <a:off x="96739" y="653637"/>
            <a:ext cx="7201182" cy="1810815"/>
          </a:xfrm>
          <a:prstGeom prst="rect">
            <a:avLst/>
          </a:prstGeom>
          <a:solidFill>
            <a:schemeClr val="accent6">
              <a:lumMod val="20000"/>
              <a:lumOff val="80000"/>
            </a:schemeClr>
          </a:solidFill>
          <a:ln w="19050">
            <a:solidFill>
              <a:schemeClr val="tx1"/>
            </a:solidFill>
          </a:ln>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wrap="square" tIns="216000" bIns="36000">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1000" dirty="0">
                <a:latin typeface="UD デジタル 教科書体 NK-B" panose="02020700000000000000" pitchFamily="18" charset="-128"/>
                <a:ea typeface="UD デジタル 教科書体 NK-B" panose="02020700000000000000" pitchFamily="18" charset="-128"/>
              </a:rPr>
              <a:t>１　背景</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　　諸調査の結果から、鹿屋市の児童の英語への興味・関心は高く、平成</a:t>
            </a:r>
            <a:r>
              <a:rPr lang="en-US" altLang="ja-JP" sz="1000" dirty="0">
                <a:latin typeface="UD デジタル 教科書体 NK-B" panose="02020700000000000000" pitchFamily="18" charset="-128"/>
                <a:ea typeface="UD デジタル 教科書体 NK-B" panose="02020700000000000000" pitchFamily="18" charset="-128"/>
              </a:rPr>
              <a:t>17</a:t>
            </a:r>
            <a:r>
              <a:rPr lang="ja-JP" altLang="en-US" sz="1000" dirty="0">
                <a:latin typeface="UD デジタル 教科書体 NK-B" panose="02020700000000000000" pitchFamily="18" charset="-128"/>
                <a:ea typeface="UD デジタル 教科書体 NK-B" panose="02020700000000000000" pitchFamily="18" charset="-128"/>
              </a:rPr>
              <a:t>年度からの教育課程特例に基づく研究実践の蓄積</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は鹿屋市だけでなく、</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鹿児島県内外の英語教育の推進に欠かせない成果と課題</a:t>
            </a:r>
            <a:r>
              <a:rPr lang="ja-JP" altLang="en-US" sz="1000" dirty="0">
                <a:latin typeface="UD デジタル 教科書体 NK-B" panose="02020700000000000000" pitchFamily="18" charset="-128"/>
                <a:ea typeface="UD デジタル 教科書体 NK-B" panose="02020700000000000000" pitchFamily="18" charset="-128"/>
              </a:rPr>
              <a:t>を含んでいる。しかし、中学校における各種調査</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結果によると、生徒の学力向上は伸び悩んでいる。そこで、</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鹿屋市が小中９年間の英語教育を通して育む児童･生徒像を明確</a:t>
            </a:r>
            <a:r>
              <a:rPr lang="ja-JP" altLang="en-US" sz="1000" dirty="0">
                <a:latin typeface="UD デジタル 教科書体 NK-B" panose="02020700000000000000" pitchFamily="18" charset="-128"/>
                <a:ea typeface="UD デジタル 教科書体 NK-B" panose="02020700000000000000" pitchFamily="18" charset="-128"/>
              </a:rPr>
              <a:t>にし</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小中が一貫した英語教育を更に推進していく体制の見直しを図る。小学校での学びを中学校に</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「繋ぐこと」</a:t>
            </a:r>
            <a:r>
              <a:rPr lang="ja-JP" altLang="en-US" sz="1000" dirty="0">
                <a:latin typeface="UD デジタル 教科書体 NK-B" panose="02020700000000000000" pitchFamily="18" charset="-128"/>
                <a:ea typeface="UD デジタル 教科書体 NK-B" panose="02020700000000000000" pitchFamily="18" charset="-128"/>
              </a:rPr>
              <a:t>に重点を置き、更なる</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　　指導改善、指導力向上による生徒の学力向上</a:t>
            </a:r>
            <a:r>
              <a:rPr lang="ja-JP" altLang="en-US" sz="1000" dirty="0">
                <a:latin typeface="UD デジタル 教科書体 NK-B" panose="02020700000000000000" pitchFamily="18" charset="-128"/>
                <a:ea typeface="UD デジタル 教科書体 NK-B" panose="02020700000000000000" pitchFamily="18" charset="-128"/>
              </a:rPr>
              <a:t>を図ることは喫緊の課題である。</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２　目的</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　　鹿屋市が英語教育を通して</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育む児童・生徒像の明確化</a:t>
            </a:r>
            <a:r>
              <a:rPr lang="ja-JP" altLang="en-US" sz="1000" dirty="0">
                <a:latin typeface="UD デジタル 教科書体 NK-B" panose="02020700000000000000" pitchFamily="18" charset="-128"/>
                <a:ea typeface="UD デジタル 教科書体 NK-B" panose="02020700000000000000" pitchFamily="18" charset="-128"/>
              </a:rPr>
              <a:t>と、</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小中９年間で育むべき資質・能力</a:t>
            </a:r>
            <a:r>
              <a:rPr lang="ja-JP" altLang="en-US" sz="1000" dirty="0">
                <a:latin typeface="UD デジタル 教科書体 NK-B" panose="02020700000000000000" pitchFamily="18" charset="-128"/>
                <a:ea typeface="UD デジタル 教科書体 NK-B" panose="02020700000000000000" pitchFamily="18" charset="-128"/>
              </a:rPr>
              <a:t>を基にした指導改善</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　　</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言語活動の目的・場面・状況を明確</a:t>
            </a:r>
            <a:r>
              <a:rPr lang="ja-JP" altLang="en-US" sz="1000" dirty="0">
                <a:latin typeface="UD デジタル 教科書体 NK-B" panose="02020700000000000000" pitchFamily="18" charset="-128"/>
                <a:ea typeface="UD デジタル 教科書体 NK-B" panose="02020700000000000000" pitchFamily="18" charset="-128"/>
              </a:rPr>
              <a:t>にするための環境整備と</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「教えることで学ぶ」（教育実習等）による指導力と英語力の上</a:t>
            </a:r>
            <a:endParaRPr lang="en-US" altLang="ja-JP" sz="10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　　令和５年度全国学力・学習状況調査に向けた、</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「振り返り」と「見届け」</a:t>
            </a:r>
            <a:r>
              <a:rPr lang="ja-JP" altLang="en-US" sz="1000" dirty="0">
                <a:latin typeface="UD デジタル 教科書体 NK-B" panose="02020700000000000000" pitchFamily="18" charset="-128"/>
                <a:ea typeface="UD デジタル 教科書体 NK-B" panose="02020700000000000000" pitchFamily="18" charset="-128"/>
              </a:rPr>
              <a:t>の機会としての客観的な結果分析と指導改善（</a:t>
            </a:r>
            <a:r>
              <a:rPr lang="ja-JP" altLang="en-US" sz="1000" dirty="0">
                <a:solidFill>
                  <a:schemeClr val="tx2"/>
                </a:solidFill>
                <a:latin typeface="UD デジタル 教科書体 NK-B" panose="02020700000000000000" pitchFamily="18" charset="-128"/>
                <a:ea typeface="UD デジタル 教科書体 NK-B" panose="02020700000000000000" pitchFamily="18" charset="-128"/>
              </a:rPr>
              <a:t>現中１</a:t>
            </a:r>
            <a:r>
              <a:rPr lang="ja-JP" altLang="en-US" sz="1000" dirty="0">
                <a:latin typeface="UD デジタル 教科書体 NK-B" panose="02020700000000000000" pitchFamily="18" charset="-128"/>
                <a:ea typeface="UD デジタル 教科書体 NK-B" panose="02020700000000000000" pitchFamily="18" charset="-128"/>
              </a:rPr>
              <a:t>）</a:t>
            </a:r>
            <a:endParaRPr lang="en-US" altLang="ja-JP" sz="1000" dirty="0">
              <a:latin typeface="UD デジタル 教科書体 NK-B" panose="02020700000000000000" pitchFamily="18" charset="-128"/>
              <a:ea typeface="UD デジタル 教科書体 NK-B" panose="02020700000000000000" pitchFamily="18" charset="-128"/>
            </a:endParaRPr>
          </a:p>
        </p:txBody>
      </p:sp>
      <p:sp>
        <p:nvSpPr>
          <p:cNvPr id="191" name="ホームベース 190"/>
          <p:cNvSpPr/>
          <p:nvPr/>
        </p:nvSpPr>
        <p:spPr>
          <a:xfrm>
            <a:off x="96739" y="568383"/>
            <a:ext cx="804293" cy="205817"/>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fontAlgn="base">
              <a:spcBef>
                <a:spcPct val="0"/>
              </a:spcBef>
              <a:spcAft>
                <a:spcPct val="0"/>
              </a:spcAf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背景・目的</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274691485"/>
              </p:ext>
            </p:extLst>
          </p:nvPr>
        </p:nvGraphicFramePr>
        <p:xfrm>
          <a:off x="7340750" y="774200"/>
          <a:ext cx="1331658" cy="1657967"/>
        </p:xfrm>
        <a:graphic>
          <a:graphicData uri="http://schemas.openxmlformats.org/presentationml/2006/ole">
            <mc:AlternateContent xmlns:mc="http://schemas.openxmlformats.org/markup-compatibility/2006">
              <mc:Choice xmlns:v="urn:schemas-microsoft-com:vml" Requires="v">
                <p:oleObj spid="_x0000_s3158" name="Worksheet" r:id="rId4" imgW="1775599" imgH="1950536" progId="Excel.Sheet.8">
                  <p:embed/>
                </p:oleObj>
              </mc:Choice>
              <mc:Fallback>
                <p:oleObj name="Worksheet" r:id="rId4" imgW="1775599" imgH="1950536" progId="Excel.Sheet.8">
                  <p:embed/>
                  <p:pic>
                    <p:nvPicPr>
                      <p:cNvPr id="0" name="Picture 16"/>
                      <p:cNvPicPr>
                        <a:picLocks noChangeAspect="1" noChangeArrowheads="1"/>
                      </p:cNvPicPr>
                      <p:nvPr/>
                    </p:nvPicPr>
                    <p:blipFill>
                      <a:blip r:embed="rId5"/>
                      <a:srcRect/>
                      <a:stretch>
                        <a:fillRect/>
                      </a:stretch>
                    </p:blipFill>
                    <p:spPr bwMode="auto">
                      <a:xfrm>
                        <a:off x="7340750" y="774200"/>
                        <a:ext cx="1331658" cy="1657967"/>
                      </a:xfrm>
                      <a:prstGeom prst="rect">
                        <a:avLst/>
                      </a:prstGeom>
                      <a:solidFill>
                        <a:schemeClr val="bg1"/>
                      </a:solidFill>
                    </p:spPr>
                  </p:pic>
                </p:oleObj>
              </mc:Fallback>
            </mc:AlternateContent>
          </a:graphicData>
        </a:graphic>
      </p:graphicFrame>
      <p:sp>
        <p:nvSpPr>
          <p:cNvPr id="14" name="左矢印 13"/>
          <p:cNvSpPr/>
          <p:nvPr/>
        </p:nvSpPr>
        <p:spPr>
          <a:xfrm>
            <a:off x="10364274" y="1269511"/>
            <a:ext cx="315384" cy="383542"/>
          </a:xfrm>
          <a:prstGeom prst="leftArrow">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5" name="テキスト ボックス 14"/>
          <p:cNvSpPr txBox="1"/>
          <p:nvPr/>
        </p:nvSpPr>
        <p:spPr>
          <a:xfrm>
            <a:off x="10765681" y="624601"/>
            <a:ext cx="400110" cy="1939419"/>
          </a:xfrm>
          <a:prstGeom prst="rect">
            <a:avLst/>
          </a:prstGeom>
          <a:noFill/>
        </p:spPr>
        <p:txBody>
          <a:bodyPr vert="eaVert" wrap="square" rtlCol="0">
            <a:spAutoFit/>
          </a:bodyPr>
          <a:lstStyle/>
          <a:p>
            <a:r>
              <a:rPr lang="ja-JP" altLang="en-US" sz="1400" dirty="0"/>
              <a:t>ダブルクリックで編集</a:t>
            </a:r>
            <a:endParaRPr kumimoji="1" lang="ja-JP" altLang="en-US" sz="1400" dirty="0"/>
          </a:p>
        </p:txBody>
      </p:sp>
      <p:sp>
        <p:nvSpPr>
          <p:cNvPr id="26" name="テキスト ボックス 25"/>
          <p:cNvSpPr txBox="1"/>
          <p:nvPr/>
        </p:nvSpPr>
        <p:spPr>
          <a:xfrm>
            <a:off x="114166" y="2687273"/>
            <a:ext cx="6496955" cy="2600712"/>
          </a:xfrm>
          <a:prstGeom prst="rect">
            <a:avLst/>
          </a:prstGeom>
          <a:solidFill>
            <a:schemeClr val="accent2">
              <a:lumMod val="20000"/>
              <a:lumOff val="80000"/>
            </a:schemeClr>
          </a:solidFill>
          <a:ln>
            <a:solidFill>
              <a:schemeClr val="tx1"/>
            </a:solidFill>
          </a:ln>
          <a:scene3d>
            <a:camera prst="orthographicFront"/>
            <a:lightRig rig="threePt" dir="t"/>
          </a:scene3d>
          <a:sp3d>
            <a:bevelT w="114300" prst="artDeco"/>
          </a:sp3d>
        </p:spPr>
        <p:txBody>
          <a:bodyPr wrap="square" rtlCol="0">
            <a:spAutoFit/>
          </a:bodyPr>
          <a:lstStyle/>
          <a:p>
            <a:endParaRPr lang="en-US" altLang="ja-JP" sz="1100" b="1" u="sng" dirty="0">
              <a:latin typeface="UD デジタル 教科書体 NK-B" panose="02020700000000000000" pitchFamily="18" charset="-128"/>
              <a:ea typeface="UD デジタル 教科書体 NK-B" panose="02020700000000000000" pitchFamily="18" charset="-128"/>
            </a:endParaRPr>
          </a:p>
          <a:p>
            <a:endParaRPr lang="en-US" altLang="ja-JP" sz="200" dirty="0">
              <a:latin typeface="UD デジタル 教科書体 NK-B" panose="02020700000000000000" pitchFamily="18" charset="-128"/>
              <a:ea typeface="UD デジタル 教科書体 NK-B" panose="02020700000000000000" pitchFamily="18" charset="-128"/>
            </a:endParaRPr>
          </a:p>
          <a:p>
            <a:pPr marL="228600" indent="-228600">
              <a:buAutoNum type="arabicParenBoth"/>
            </a:pPr>
            <a:r>
              <a:rPr lang="ja-JP" altLang="en-US" sz="1000" dirty="0">
                <a:latin typeface="UD デジタル 教科書体 NK-B" panose="02020700000000000000" pitchFamily="18" charset="-128"/>
                <a:ea typeface="UD デジタル 教科書体 NK-B" panose="02020700000000000000" pitchFamily="18" charset="-128"/>
              </a:rPr>
              <a:t>   </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英語教育圏推進会議の充実</a:t>
            </a:r>
            <a:r>
              <a:rPr lang="ja-JP" altLang="en-US" sz="1000" dirty="0">
                <a:latin typeface="UD デジタル 教科書体 NK-B" panose="02020700000000000000" pitchFamily="18" charset="-128"/>
                <a:ea typeface="UD デジタル 教科書体 NK-B" panose="02020700000000000000" pitchFamily="18" charset="-128"/>
              </a:rPr>
              <a:t>（鹿屋市の英語教育推進の</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中核を担う組織へアップデート</a:t>
            </a:r>
            <a:r>
              <a:rPr lang="ja-JP" altLang="en-US" sz="1000" dirty="0">
                <a:latin typeface="UD デジタル 教科書体 NK-B" panose="02020700000000000000" pitchFamily="18" charset="-128"/>
                <a:ea typeface="UD デジタル 教科書体 NK-B" panose="02020700000000000000" pitchFamily="18" charset="-128"/>
              </a:rPr>
              <a:t>）　　　</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ア　 </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各英語教育圏ごと</a:t>
            </a:r>
            <a:r>
              <a:rPr lang="ja-JP" altLang="en-US" sz="1000" dirty="0">
                <a:latin typeface="UD デジタル 教科書体 NK-B" panose="02020700000000000000" pitchFamily="18" charset="-128"/>
                <a:ea typeface="UD デジタル 教科書体 NK-B" panose="02020700000000000000" pitchFamily="18" charset="-128"/>
              </a:rPr>
              <a:t>に、</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領域別に重点化</a:t>
            </a:r>
            <a:r>
              <a:rPr lang="ja-JP" altLang="en-US" sz="1000" dirty="0">
                <a:latin typeface="UD デジタル 教科書体 NK-B" panose="02020700000000000000" pitchFamily="18" charset="-128"/>
                <a:ea typeface="UD デジタル 教科書体 NK-B" panose="02020700000000000000" pitchFamily="18" charset="-128"/>
              </a:rPr>
              <a:t>を図った</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「テーマ設定」</a:t>
            </a:r>
            <a:r>
              <a:rPr lang="ja-JP" altLang="en-US" sz="1000" dirty="0">
                <a:latin typeface="UD デジタル 教科書体 NK-B" panose="02020700000000000000" pitchFamily="18" charset="-128"/>
                <a:ea typeface="UD デジタル 教科書体 NK-B" panose="02020700000000000000" pitchFamily="18" charset="-128"/>
              </a:rPr>
              <a:t>に基づく研究実践</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イ　 </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年間指導計画</a:t>
            </a:r>
            <a:r>
              <a:rPr lang="ja-JP" altLang="en-US" sz="1000" dirty="0">
                <a:latin typeface="UD デジタル 教科書体 NK-B" panose="02020700000000000000" pitchFamily="18" charset="-128"/>
                <a:ea typeface="UD デジタル 教科書体 NK-B" panose="02020700000000000000" pitchFamily="18" charset="-128"/>
              </a:rPr>
              <a:t>・</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イングリッシュガイドブック</a:t>
            </a:r>
            <a:r>
              <a:rPr lang="ja-JP" altLang="en-US" sz="1000" dirty="0">
                <a:latin typeface="UD デジタル 教科書体 NK-B" panose="02020700000000000000" pitchFamily="18" charset="-128"/>
                <a:ea typeface="UD デジタル 教科書体 NK-B" panose="02020700000000000000" pitchFamily="18" charset="-128"/>
              </a:rPr>
              <a:t>の</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改善</a:t>
            </a:r>
            <a:r>
              <a:rPr lang="ja-JP" altLang="en-US" sz="1000" dirty="0">
                <a:latin typeface="UD デジタル 教科書体 NK-B" panose="02020700000000000000" pitchFamily="18" charset="-128"/>
                <a:ea typeface="UD デジタル 教科書体 NK-B" panose="02020700000000000000" pitchFamily="18" charset="-128"/>
              </a:rPr>
              <a:t>（朝日大学亀谷教授アドバイザー等の招顎）</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ウ　 </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英語教育シンポジウム </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in </a:t>
            </a:r>
            <a:r>
              <a:rPr lang="en-US" altLang="ja-JP" sz="1000" dirty="0" err="1">
                <a:solidFill>
                  <a:srgbClr val="0000CC"/>
                </a:solidFill>
                <a:latin typeface="UD デジタル 教科書体 NK-B" panose="02020700000000000000" pitchFamily="18" charset="-128"/>
                <a:ea typeface="UD デジタル 教科書体 NK-B" panose="02020700000000000000" pitchFamily="18" charset="-128"/>
              </a:rPr>
              <a:t>Kanoya</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（英語圏ごとの研究実践発表、小・中授業公開）</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【R5</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R7】</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endParaRPr lang="en-US" altLang="ja-JP" sz="1000" dirty="0">
              <a:solidFill>
                <a:srgbClr val="0000CC"/>
              </a:solidFill>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(2)</a:t>
            </a:r>
            <a:r>
              <a:rPr lang="ja-JP" altLang="en-US" sz="1000" dirty="0">
                <a:latin typeface="UD デジタル 教科書体 NK-B" panose="02020700000000000000" pitchFamily="18" charset="-128"/>
                <a:ea typeface="UD デジタル 教科書体 NK-B" panose="02020700000000000000" pitchFamily="18" charset="-128"/>
              </a:rPr>
              <a:t>　 </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英語のまちづくり</a:t>
            </a:r>
            <a:r>
              <a:rPr lang="ja-JP" altLang="en-US" sz="1000" dirty="0">
                <a:latin typeface="UD デジタル 教科書体 NK-B" panose="02020700000000000000" pitchFamily="18" charset="-128"/>
                <a:ea typeface="UD デジタル 教科書体 NK-B" panose="02020700000000000000" pitchFamily="18" charset="-128"/>
              </a:rPr>
              <a:t>（世界平和や鹿屋市の魅力を英語を通して、世界に発信）</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p>
          <a:p>
            <a:r>
              <a:rPr lang="ja-JP" altLang="en-US" sz="1000" dirty="0">
                <a:latin typeface="UD デジタル 教科書体 NK-B" panose="02020700000000000000" pitchFamily="18" charset="-128"/>
                <a:ea typeface="UD デジタル 教科書体 NK-B" panose="02020700000000000000" pitchFamily="18" charset="-128"/>
              </a:rPr>
              <a:t>　　　ア　 国立台北教育大学の教育実習生の鹿屋市立鹿屋女子高への受入と指導力向上、遠隔授業の充実</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イ　　国立台北教育大附属小との</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同世代の人的交流（ホームステイ等）による異文化理解教育の推進</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５～</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endParaRPr lang="en-US" altLang="ja-JP" sz="10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Zoom</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等での学校紹介や町紹介、クリスマスカードの交換はコロナ禍でも実践可能　　　</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 </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endParaRPr lang="en-US" altLang="ja-JP" sz="1000" dirty="0">
              <a:solidFill>
                <a:srgbClr val="0000CC"/>
              </a:solidFill>
              <a:latin typeface="UD デジタル 教科書体 NK-B" panose="02020700000000000000" pitchFamily="18" charset="-128"/>
              <a:ea typeface="UD デジタル 教科書体 NK-B" panose="02020700000000000000" pitchFamily="18" charset="-128"/>
            </a:endParaRPr>
          </a:p>
          <a:p>
            <a:pPr marL="228600" indent="-228600">
              <a:buAutoNum type="arabicParenBoth" startAt="3"/>
            </a:pPr>
            <a:r>
              <a:rPr lang="ja-JP" altLang="en-US" sz="1000" dirty="0">
                <a:latin typeface="UD デジタル 教科書体 NK-B" panose="02020700000000000000" pitchFamily="18" charset="-128"/>
                <a:ea typeface="UD デジタル 教科書体 NK-B" panose="02020700000000000000" pitchFamily="18" charset="-128"/>
              </a:rPr>
              <a:t>　 鹿屋市の英語教育を通して育む資質・能力の向上</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【R3</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endParaRPr lang="en-US" altLang="ja-JP" sz="1000" dirty="0">
              <a:solidFill>
                <a:srgbClr val="0000CC"/>
              </a:solidFill>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ア　　</a:t>
            </a:r>
            <a:r>
              <a:rPr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学校・保護者･地域が一体となった「グローカル・イングリッシュ・キャンプ」</a:t>
            </a:r>
            <a:r>
              <a:rPr lang="ja-JP" altLang="en-US" sz="1000" dirty="0">
                <a:latin typeface="UD デジタル 教科書体 NK-B" panose="02020700000000000000" pitchFamily="18" charset="-128"/>
                <a:ea typeface="UD デジタル 教科書体 NK-B" panose="02020700000000000000" pitchFamily="18" charset="-128"/>
              </a:rPr>
              <a:t>の開催</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イ　　鹿屋市の英語教育を通して育む</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資質・能力</a:t>
            </a:r>
            <a:r>
              <a:rPr lang="ja-JP" altLang="en-US" sz="1000" dirty="0">
                <a:latin typeface="UD デジタル 教科書体 NK-B" panose="02020700000000000000" pitchFamily="18" charset="-128"/>
                <a:ea typeface="UD デジタル 教科書体 NK-B" panose="02020700000000000000" pitchFamily="18" charset="-128"/>
              </a:rPr>
              <a:t>の向上と</a:t>
            </a:r>
            <a:r>
              <a:rPr lang="ja-JP" altLang="en-US" sz="1000" u="sng" dirty="0">
                <a:solidFill>
                  <a:srgbClr val="0000CC"/>
                </a:solidFill>
                <a:latin typeface="UD デジタル 教科書体 NK-B" panose="02020700000000000000" pitchFamily="18" charset="-128"/>
                <a:ea typeface="UD デジタル 教科書体 NK-B" panose="02020700000000000000" pitchFamily="18" charset="-128"/>
              </a:rPr>
              <a:t>各校の</a:t>
            </a:r>
            <a:r>
              <a:rPr lang="ja-JP" altLang="en-US" sz="1000" b="1" u="sng" dirty="0">
                <a:solidFill>
                  <a:srgbClr val="0000CC"/>
                </a:solidFill>
                <a:latin typeface="UD デジタル 教科書体 NK-B" panose="02020700000000000000" pitchFamily="18" charset="-128"/>
                <a:ea typeface="UD デジタル 教科書体 NK-B" panose="02020700000000000000" pitchFamily="18" charset="-128"/>
              </a:rPr>
              <a:t>グランドデザインへの位置付け</a:t>
            </a:r>
            <a:endParaRPr lang="en-US" altLang="ja-JP" sz="1000" b="1" u="sng" dirty="0">
              <a:solidFill>
                <a:srgbClr val="0000CC"/>
              </a:solidFill>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ウ　　鹿屋市</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全中学校２年生を対象</a:t>
            </a:r>
            <a:r>
              <a:rPr lang="ja-JP" altLang="en-US" sz="1000" dirty="0">
                <a:latin typeface="UD デジタル 教科書体 NK-B" panose="02020700000000000000" pitchFamily="18" charset="-128"/>
                <a:ea typeface="UD デジタル 教科書体 NK-B" panose="02020700000000000000" pitchFamily="18" charset="-128"/>
              </a:rPr>
              <a:t>とした英検</a:t>
            </a:r>
            <a:r>
              <a:rPr lang="en-US" altLang="ja-JP" sz="1000" dirty="0">
                <a:latin typeface="UD デジタル 教科書体 NK-B" panose="02020700000000000000" pitchFamily="18" charset="-128"/>
                <a:ea typeface="UD デジタル 教科書体 NK-B" panose="02020700000000000000" pitchFamily="18" charset="-128"/>
              </a:rPr>
              <a:t>IBA</a:t>
            </a:r>
            <a:r>
              <a:rPr lang="ja-JP" altLang="en-US" sz="1000" dirty="0">
                <a:latin typeface="UD デジタル 教科書体 NK-B" panose="02020700000000000000" pitchFamily="18" charset="-128"/>
                <a:ea typeface="UD デジタル 教科書体 NK-B" panose="02020700000000000000" pitchFamily="18" charset="-128"/>
              </a:rPr>
              <a:t>＋</a:t>
            </a:r>
            <a:r>
              <a:rPr lang="en-US" altLang="ja-JP" sz="1000" dirty="0">
                <a:latin typeface="UD デジタル 教科書体 NK-B" panose="02020700000000000000" pitchFamily="18" charset="-128"/>
                <a:ea typeface="UD デジタル 教科書体 NK-B" panose="02020700000000000000" pitchFamily="18" charset="-128"/>
              </a:rPr>
              <a:t>SW</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と全小学校６年生を対象としたスピーキング・クエスト＋</a:t>
            </a:r>
            <a:endParaRPr lang="en-US" altLang="ja-JP" sz="1000" dirty="0">
              <a:solidFill>
                <a:srgbClr val="0000CC"/>
              </a:solidFill>
              <a:latin typeface="UD デジタル 教科書体 NK-B" panose="02020700000000000000" pitchFamily="18" charset="-128"/>
              <a:ea typeface="UD デジタル 教科書体 NK-B" panose="02020700000000000000" pitchFamily="18" charset="-128"/>
            </a:endParaRPr>
          </a:p>
          <a:p>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RW</a:t>
            </a:r>
            <a:r>
              <a:rPr lang="ja-JP" altLang="en-US" sz="1000" dirty="0">
                <a:latin typeface="UD デジタル 教科書体 NK-B" panose="02020700000000000000" pitchFamily="18" charset="-128"/>
                <a:ea typeface="UD デジタル 教科書体 NK-B" panose="02020700000000000000" pitchFamily="18" charset="-128"/>
              </a:rPr>
              <a:t>の実施による分析と授業改善</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【R4/R3】</a:t>
            </a:r>
          </a:p>
          <a:p>
            <a:r>
              <a:rPr lang="ja-JP" altLang="en-US" sz="1000" dirty="0">
                <a:latin typeface="UD デジタル 教科書体 NK-B" panose="02020700000000000000" pitchFamily="18" charset="-128"/>
                <a:ea typeface="UD デジタル 教科書体 NK-B" panose="02020700000000000000" pitchFamily="18" charset="-128"/>
              </a:rPr>
              <a:t>　　　エ 　 講師依頼公文なしの</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「チャンス相談」</a:t>
            </a:r>
            <a:r>
              <a:rPr lang="ja-JP" altLang="en-US" sz="1000" dirty="0">
                <a:latin typeface="UD デジタル 教科書体 NK-B" panose="02020700000000000000" pitchFamily="18" charset="-128"/>
                <a:ea typeface="UD デジタル 教科書体 NK-B" panose="02020700000000000000" pitchFamily="18" charset="-128"/>
              </a:rPr>
              <a:t>と</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外国語科通信</a:t>
            </a:r>
            <a:r>
              <a:rPr lang="ja-JP" altLang="en-US" sz="1000" dirty="0">
                <a:latin typeface="UD デジタル 教科書体 NK-B" panose="02020700000000000000" pitchFamily="18" charset="-128"/>
                <a:ea typeface="UD デジタル 教科書体 NK-B" panose="02020700000000000000" pitchFamily="18" charset="-128"/>
              </a:rPr>
              <a:t>「今週の１問」の実施と見届け</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【R3</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p>
          <a:p>
            <a:r>
              <a:rPr lang="ja-JP" altLang="en-US" sz="1000" dirty="0">
                <a:latin typeface="UD デジタル 教科書体 NK-B" panose="02020700000000000000" pitchFamily="18" charset="-128"/>
                <a:ea typeface="UD デジタル 教科書体 NK-B" panose="02020700000000000000" pitchFamily="18" charset="-128"/>
              </a:rPr>
              <a:t>　　　オ　　</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鹿屋市小・中学校英語トピックトーク・スキット・弁論大会</a:t>
            </a:r>
            <a:r>
              <a:rPr lang="ja-JP" altLang="en-US" sz="1000" dirty="0">
                <a:latin typeface="UD デジタル 教科書体 NK-B" panose="02020700000000000000" pitchFamily="18" charset="-128"/>
                <a:ea typeface="UD デジタル 教科書体 NK-B" panose="02020700000000000000" pitchFamily="18" charset="-128"/>
              </a:rPr>
              <a:t>の開催</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（小中一貫）</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【R4</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a:t>
            </a:r>
            <a:r>
              <a:rPr lang="en-US" altLang="ja-JP" sz="1000" dirty="0">
                <a:solidFill>
                  <a:srgbClr val="0000CC"/>
                </a:solidFill>
                <a:latin typeface="UD デジタル 教科書体 NK-B" panose="02020700000000000000" pitchFamily="18" charset="-128"/>
                <a:ea typeface="UD デジタル 教科書体 NK-B" panose="02020700000000000000" pitchFamily="18" charset="-128"/>
              </a:rPr>
              <a:t>】</a:t>
            </a:r>
            <a:r>
              <a:rPr lang="ja-JP" altLang="en-US" sz="1000" dirty="0">
                <a:solidFill>
                  <a:srgbClr val="0000CC"/>
                </a:solidFill>
                <a:latin typeface="UD デジタル 教科書体 NK-B" panose="02020700000000000000" pitchFamily="18" charset="-128"/>
                <a:ea typeface="UD デジタル 教科書体 NK-B" panose="02020700000000000000" pitchFamily="18" charset="-128"/>
              </a:rPr>
              <a:t>　</a:t>
            </a:r>
            <a:endParaRPr lang="en-US" altLang="ja-JP" sz="10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37" name="直角三角形 36"/>
          <p:cNvSpPr/>
          <p:nvPr/>
        </p:nvSpPr>
        <p:spPr>
          <a:xfrm flipH="1">
            <a:off x="100231" y="5452635"/>
            <a:ext cx="7320208" cy="1382168"/>
          </a:xfrm>
          <a:prstGeom prst="rtTriangle">
            <a:avLst/>
          </a:prstGeom>
          <a:solidFill>
            <a:schemeClr val="accent5">
              <a:lumMod val="40000"/>
              <a:lumOff val="60000"/>
            </a:schemeClr>
          </a:solidFill>
          <a:ln w="317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4" name="テキスト ボックス 33"/>
          <p:cNvSpPr txBox="1"/>
          <p:nvPr/>
        </p:nvSpPr>
        <p:spPr>
          <a:xfrm>
            <a:off x="1969725" y="5544402"/>
            <a:ext cx="1834764" cy="1323439"/>
          </a:xfrm>
          <a:prstGeom prst="rect">
            <a:avLst/>
          </a:prstGeom>
          <a:noFill/>
        </p:spPr>
        <p:txBody>
          <a:bodyPr wrap="squar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⑴　 </a:t>
            </a:r>
            <a:r>
              <a:rPr lang="en-US" altLang="ja-JP" sz="1000" dirty="0">
                <a:latin typeface="UD デジタル 教科書体 NK-B" panose="02020700000000000000" pitchFamily="18" charset="-128"/>
                <a:ea typeface="UD デジタル 教科書体 NK-B" panose="02020700000000000000" pitchFamily="18" charset="-128"/>
              </a:rPr>
              <a:t>2023</a:t>
            </a:r>
            <a:r>
              <a:rPr lang="ja-JP" altLang="en-US" sz="1000" dirty="0">
                <a:latin typeface="UD デジタル 教科書体 NK-B" panose="02020700000000000000" pitchFamily="18" charset="-128"/>
                <a:ea typeface="UD デジタル 教科書体 NK-B" panose="02020700000000000000" pitchFamily="18" charset="-128"/>
              </a:rPr>
              <a:t>英語教育シンポジ</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ウム</a:t>
            </a:r>
            <a:r>
              <a:rPr lang="en-US" altLang="ja-JP" sz="1000" dirty="0">
                <a:latin typeface="UD デジタル 教科書体 NK-B" panose="02020700000000000000" pitchFamily="18" charset="-128"/>
                <a:ea typeface="UD デジタル 教科書体 NK-B" panose="02020700000000000000" pitchFamily="18" charset="-128"/>
              </a:rPr>
              <a:t>in </a:t>
            </a:r>
            <a:r>
              <a:rPr lang="en-US" altLang="ja-JP" sz="1000" dirty="0" err="1">
                <a:latin typeface="UD デジタル 教科書体 NK-B" panose="02020700000000000000" pitchFamily="18" charset="-128"/>
                <a:ea typeface="UD デジタル 教科書体 NK-B" panose="02020700000000000000" pitchFamily="18" charset="-128"/>
              </a:rPr>
              <a:t>Kanoya</a:t>
            </a:r>
            <a:r>
              <a:rPr lang="ja-JP" altLang="en-US" sz="1000" dirty="0">
                <a:latin typeface="UD デジタル 教科書体 NK-B" panose="02020700000000000000" pitchFamily="18" charset="-128"/>
                <a:ea typeface="UD デジタル 教科書体 NK-B" panose="02020700000000000000" pitchFamily="18" charset="-128"/>
              </a:rPr>
              <a:t>開催</a:t>
            </a:r>
            <a:r>
              <a:rPr lang="en-US" altLang="ja-JP" sz="1000" dirty="0">
                <a:latin typeface="UD デジタル 教科書体 NK-B" panose="02020700000000000000" pitchFamily="18" charset="-128"/>
                <a:ea typeface="UD デジタル 教科書体 NK-B" panose="02020700000000000000" pitchFamily="18" charset="-128"/>
              </a:rPr>
              <a:t>【</a:t>
            </a:r>
            <a:r>
              <a:rPr lang="ja-JP" altLang="en-US" sz="1000" dirty="0">
                <a:latin typeface="UD デジタル 教科書体 NK-B" panose="02020700000000000000" pitchFamily="18" charset="-128"/>
                <a:ea typeface="UD デジタル 教科書体 NK-B" panose="02020700000000000000" pitchFamily="18" charset="-128"/>
              </a:rPr>
              <a:t>各英</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語教育圏研究実践発表、</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小・中授業公開</a:t>
            </a:r>
            <a:r>
              <a:rPr lang="en-US" altLang="ja-JP" sz="1000" dirty="0">
                <a:latin typeface="UD デジタル 教科書体 NK-B" panose="02020700000000000000" pitchFamily="18" charset="-128"/>
                <a:ea typeface="UD デジタル 教科書体 NK-B" panose="02020700000000000000" pitchFamily="18" charset="-128"/>
              </a:rPr>
              <a:t>】</a:t>
            </a:r>
          </a:p>
          <a:p>
            <a:r>
              <a:rPr lang="ja-JP" altLang="en-US" sz="1000" dirty="0">
                <a:latin typeface="UD デジタル 教科書体 NK-B" panose="02020700000000000000" pitchFamily="18" charset="-128"/>
                <a:ea typeface="UD デジタル 教科書体 NK-B" panose="02020700000000000000" pitchFamily="18" charset="-128"/>
              </a:rPr>
              <a:t>⑵　 国立台北教育附属小との</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提携</a:t>
            </a:r>
            <a:endParaRPr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⑶　 全国学力調査実施（現中</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kumimoji="1" lang="ja-JP" altLang="en-US" sz="1000" dirty="0">
                <a:latin typeface="UD デジタル 教科書体 NK-B" panose="02020700000000000000" pitchFamily="18" charset="-128"/>
                <a:ea typeface="UD デジタル 教科書体 NK-B" panose="02020700000000000000" pitchFamily="18" charset="-128"/>
              </a:rPr>
              <a:t>学１年）</a:t>
            </a:r>
            <a:endParaRPr kumimoji="1" lang="en-US" altLang="ja-JP" sz="100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51325" y="5553133"/>
            <a:ext cx="2108667" cy="1169551"/>
          </a:xfrm>
          <a:prstGeom prst="rect">
            <a:avLst/>
          </a:prstGeom>
          <a:noFill/>
        </p:spPr>
        <p:txBody>
          <a:bodyPr wrap="squar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⑴　 ２０２３シンポジウムに向けた</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準備と構想</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⑵　 国立台北教育大実習生受入</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開始（ホームステイ・</a:t>
            </a:r>
            <a:r>
              <a:rPr lang="en-US" altLang="ja-JP" sz="1000" dirty="0">
                <a:latin typeface="UD デジタル 教科書体 NK-B" panose="02020700000000000000" pitchFamily="18" charset="-128"/>
                <a:ea typeface="UD デジタル 教科書体 NK-B" panose="02020700000000000000" pitchFamily="18" charset="-128"/>
              </a:rPr>
              <a:t>G.E.C</a:t>
            </a:r>
            <a:r>
              <a:rPr lang="ja-JP" altLang="en-US" sz="1000" dirty="0">
                <a:latin typeface="UD デジタル 教科書体 NK-B" panose="02020700000000000000" pitchFamily="18" charset="-128"/>
                <a:ea typeface="UD デジタル 教科書体 NK-B" panose="02020700000000000000" pitchFamily="18" charset="-128"/>
              </a:rPr>
              <a:t>）</a:t>
            </a:r>
            <a:endParaRPr lang="en-US" altLang="ja-JP" sz="1000" b="1" dirty="0">
              <a:solidFill>
                <a:srgbClr val="0000CC"/>
              </a:solidFill>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⑶　 </a:t>
            </a:r>
            <a:r>
              <a:rPr kumimoji="1" lang="en-US" altLang="ja-JP" sz="1000" dirty="0">
                <a:latin typeface="UD デジタル 教科書体 NK-B" panose="02020700000000000000" pitchFamily="18" charset="-128"/>
                <a:ea typeface="UD デジタル 教科書体 NK-B" panose="02020700000000000000" pitchFamily="18" charset="-128"/>
              </a:rPr>
              <a:t>SQ</a:t>
            </a:r>
            <a:r>
              <a:rPr kumimoji="1" lang="ja-JP" altLang="en-US" sz="1000" dirty="0">
                <a:latin typeface="UD デジタル 教科書体 NK-B" panose="02020700000000000000" pitchFamily="18" charset="-128"/>
                <a:ea typeface="UD デジタル 教科書体 NK-B" panose="02020700000000000000" pitchFamily="18" charset="-128"/>
              </a:rPr>
              <a:t>＋</a:t>
            </a:r>
            <a:r>
              <a:rPr kumimoji="1" lang="en-US" altLang="ja-JP" sz="1000" dirty="0">
                <a:latin typeface="UD デジタル 教科書体 NK-B" panose="02020700000000000000" pitchFamily="18" charset="-128"/>
                <a:ea typeface="UD デジタル 教科書体 NK-B" panose="02020700000000000000" pitchFamily="18" charset="-128"/>
              </a:rPr>
              <a:t>WR/</a:t>
            </a:r>
            <a:r>
              <a:rPr kumimoji="1" lang="ja-JP" altLang="en-US" sz="1000" dirty="0">
                <a:latin typeface="UD デジタル 教科書体 NK-B" panose="02020700000000000000" pitchFamily="18" charset="-128"/>
                <a:ea typeface="UD デジタル 教科書体 NK-B" panose="02020700000000000000" pitchFamily="18" charset="-128"/>
              </a:rPr>
              <a:t>英検</a:t>
            </a:r>
            <a:r>
              <a:rPr kumimoji="1" lang="en-US" altLang="ja-JP" sz="1000" dirty="0">
                <a:latin typeface="UD デジタル 教科書体 NK-B" panose="02020700000000000000" pitchFamily="18" charset="-128"/>
                <a:ea typeface="UD デジタル 教科書体 NK-B" panose="02020700000000000000" pitchFamily="18" charset="-128"/>
              </a:rPr>
              <a:t>IBA</a:t>
            </a:r>
            <a:r>
              <a:rPr kumimoji="1" lang="ja-JP" altLang="en-US" sz="1000" dirty="0">
                <a:latin typeface="UD デジタル 教科書体 NK-B" panose="02020700000000000000" pitchFamily="18" charset="-128"/>
                <a:ea typeface="UD デジタル 教科書体 NK-B" panose="02020700000000000000" pitchFamily="18" charset="-128"/>
              </a:rPr>
              <a:t>＋</a:t>
            </a:r>
            <a:r>
              <a:rPr kumimoji="1" lang="en-US" altLang="ja-JP" sz="1000" dirty="0">
                <a:latin typeface="UD デジタル 教科書体 NK-B" panose="02020700000000000000" pitchFamily="18" charset="-128"/>
                <a:ea typeface="UD デジタル 教科書体 NK-B" panose="02020700000000000000" pitchFamily="18" charset="-128"/>
              </a:rPr>
              <a:t>WS</a:t>
            </a:r>
            <a:r>
              <a:rPr kumimoji="1" lang="ja-JP" altLang="en-US" sz="1000" dirty="0">
                <a:latin typeface="UD デジタル 教科書体 NK-B" panose="02020700000000000000" pitchFamily="18" charset="-128"/>
                <a:ea typeface="UD デジタル 教科書体 NK-B" panose="02020700000000000000" pitchFamily="18" charset="-128"/>
              </a:rPr>
              <a:t>実施</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⑷　 鹿屋市小・中学生英語トピッ</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kumimoji="1" lang="ja-JP" altLang="en-US" sz="1000" dirty="0">
                <a:latin typeface="UD デジタル 教科書体 NK-B" panose="02020700000000000000" pitchFamily="18" charset="-128"/>
                <a:ea typeface="UD デジタル 教科書体 NK-B" panose="02020700000000000000" pitchFamily="18" charset="-128"/>
              </a:rPr>
              <a:t>クトーク・スキット・弁論大会開始</a:t>
            </a:r>
            <a:endParaRPr kumimoji="1" lang="en-US" altLang="ja-JP" sz="10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170379" y="5352003"/>
            <a:ext cx="6781500" cy="276999"/>
          </a:xfrm>
          <a:prstGeom prst="rect">
            <a:avLst/>
          </a:prstGeom>
          <a:noFill/>
        </p:spPr>
        <p:txBody>
          <a:bodyPr wrap="square" rtlCol="0">
            <a:spAutoFit/>
          </a:bodyPr>
          <a:lstStyle/>
          <a:p>
            <a:r>
              <a:rPr kumimoji="1" lang="ja-JP" altLang="en-US" sz="1200" dirty="0">
                <a:latin typeface="UD デジタル 教科書体 NK-B" panose="02020700000000000000" pitchFamily="18" charset="-128"/>
                <a:ea typeface="UD デジタル 教科書体 NK-B" panose="02020700000000000000" pitchFamily="18" charset="-128"/>
              </a:rPr>
              <a:t>　</a:t>
            </a:r>
            <a:r>
              <a:rPr lang="ja-JP" altLang="en-US" sz="1200" dirty="0">
                <a:latin typeface="UD デジタル 教科書体 NK-B" panose="02020700000000000000" pitchFamily="18" charset="-128"/>
                <a:ea typeface="UD デジタル 教科書体 NK-B" panose="02020700000000000000" pitchFamily="18" charset="-128"/>
              </a:rPr>
              <a:t> 　</a:t>
            </a:r>
            <a:r>
              <a:rPr kumimoji="1" lang="en-US" altLang="ja-JP" sz="900" b="1" dirty="0">
                <a:solidFill>
                  <a:srgbClr val="FF0000"/>
                </a:solidFill>
                <a:latin typeface="UD デジタル 教科書体 NK-B" panose="02020700000000000000" pitchFamily="18" charset="-128"/>
                <a:ea typeface="UD デジタル 教科書体 NK-B" panose="02020700000000000000" pitchFamily="18" charset="-128"/>
              </a:rPr>
              <a:t>R4(1</a:t>
            </a:r>
            <a:r>
              <a:rPr kumimoji="1"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年目</a:t>
            </a:r>
            <a:r>
              <a:rPr kumimoji="1"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Step1)</a:t>
            </a:r>
            <a:r>
              <a:rPr kumimoji="1"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R5(2</a:t>
            </a:r>
            <a:r>
              <a:rPr kumimoji="1"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年目</a:t>
            </a:r>
            <a:r>
              <a:rPr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Step2</a:t>
            </a:r>
            <a:r>
              <a:rPr kumimoji="1"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R6(3</a:t>
            </a:r>
            <a:r>
              <a:rPr kumimoji="1"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年目</a:t>
            </a:r>
            <a:r>
              <a:rPr kumimoji="1"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Step3)</a:t>
            </a:r>
            <a:r>
              <a:rPr kumimoji="1"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R7</a:t>
            </a:r>
            <a:r>
              <a:rPr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(4</a:t>
            </a:r>
            <a:r>
              <a:rPr lang="ja-JP" altLang="en-US" sz="1000" b="1" dirty="0">
                <a:solidFill>
                  <a:srgbClr val="FF0000"/>
                </a:solidFill>
                <a:latin typeface="UD デジタル 教科書体 NK-B" panose="02020700000000000000" pitchFamily="18" charset="-128"/>
                <a:ea typeface="UD デジタル 教科書体 NK-B" panose="02020700000000000000" pitchFamily="18" charset="-128"/>
              </a:rPr>
              <a:t>年</a:t>
            </a:r>
            <a:r>
              <a:rPr lang="en-US" altLang="ja-JP" sz="1000" b="1" dirty="0">
                <a:solidFill>
                  <a:srgbClr val="FF0000"/>
                </a:solidFill>
                <a:latin typeface="UD デジタル 教科書体 NK-B" panose="02020700000000000000" pitchFamily="18" charset="-128"/>
                <a:ea typeface="UD デジタル 教科書体 NK-B" panose="02020700000000000000" pitchFamily="18" charset="-128"/>
              </a:rPr>
              <a:t>Step4)</a:t>
            </a:r>
            <a:endParaRPr kumimoji="1" lang="ja-JP" altLang="en-US"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6271985" y="80183"/>
            <a:ext cx="2855089" cy="507831"/>
          </a:xfrm>
          <a:prstGeom prst="rect">
            <a:avLst/>
          </a:prstGeom>
          <a:noFill/>
        </p:spPr>
        <p:txBody>
          <a:bodyPr wrap="square" rtlCol="0">
            <a:spAutoFit/>
          </a:bodyPr>
          <a:lstStyle/>
          <a:p>
            <a:r>
              <a:rPr kumimoji="1" lang="ja-JP" altLang="en-US" sz="900" b="1" dirty="0"/>
              <a:t>１　鹿屋市英語教育圏推進会議の充実</a:t>
            </a:r>
            <a:endParaRPr kumimoji="1" lang="en-US" altLang="ja-JP" sz="900" b="1" dirty="0"/>
          </a:p>
          <a:p>
            <a:r>
              <a:rPr lang="ja-JP" altLang="en-US" sz="900" b="1" dirty="0"/>
              <a:t>２　英語のまちづくり（子ども会、鹿屋女子高の活性化）</a:t>
            </a:r>
          </a:p>
          <a:p>
            <a:r>
              <a:rPr lang="ja-JP" altLang="en-US" sz="900" b="1" dirty="0"/>
              <a:t>３　鹿屋市の英語教育を通して育む資質・能力の向上</a:t>
            </a:r>
            <a:endParaRPr lang="en-US" altLang="ja-JP" sz="900" b="1"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56643592"/>
              </p:ext>
            </p:extLst>
          </p:nvPr>
        </p:nvGraphicFramePr>
        <p:xfrm>
          <a:off x="8715237" y="814086"/>
          <a:ext cx="1287463" cy="1613300"/>
        </p:xfrm>
        <a:graphic>
          <a:graphicData uri="http://schemas.openxmlformats.org/presentationml/2006/ole">
            <mc:AlternateContent xmlns:mc="http://schemas.openxmlformats.org/markup-compatibility/2006">
              <mc:Choice xmlns:v="urn:schemas-microsoft-com:vml" Requires="v">
                <p:oleObj spid="_x0000_s3159" name="ワークシート" r:id="rId6" imgW="1409631" imgH="2562210" progId="Excel.Sheet.8">
                  <p:embed/>
                </p:oleObj>
              </mc:Choice>
              <mc:Fallback>
                <p:oleObj name="ワークシート" r:id="rId6" imgW="1409631" imgH="2562210" progId="Excel.Sheet.8">
                  <p:embed/>
                  <p:pic>
                    <p:nvPicPr>
                      <p:cNvPr id="0" name="オブジェクト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237" y="814086"/>
                        <a:ext cx="1287463" cy="1613300"/>
                      </a:xfrm>
                      <a:prstGeom prst="rect">
                        <a:avLst/>
                      </a:prstGeom>
                      <a:noFill/>
                      <a:ln>
                        <a:noFill/>
                      </a:ln>
                    </p:spPr>
                  </p:pic>
                </p:oleObj>
              </mc:Fallback>
            </mc:AlternateContent>
          </a:graphicData>
        </a:graphic>
      </p:graphicFrame>
      <p:sp>
        <p:nvSpPr>
          <p:cNvPr id="28" name="ホームベース 155">
            <a:extLst>
              <a:ext uri="{FF2B5EF4-FFF2-40B4-BE49-F238E27FC236}">
                <a16:creationId xmlns:a16="http://schemas.microsoft.com/office/drawing/2014/main" id="{DA840E49-0560-4FB4-A197-43A0A9B1FDAC}"/>
              </a:ext>
            </a:extLst>
          </p:cNvPr>
          <p:cNvSpPr/>
          <p:nvPr/>
        </p:nvSpPr>
        <p:spPr>
          <a:xfrm>
            <a:off x="104312" y="5236130"/>
            <a:ext cx="975560" cy="179434"/>
          </a:xfrm>
          <a:prstGeom prst="homePlate">
            <a:avLst>
              <a:gd name="adj" fmla="val 1429"/>
            </a:avLst>
          </a:prstGeom>
          <a:solidFill>
            <a:schemeClr val="accent3">
              <a:lumMod val="40000"/>
              <a:lumOff val="60000"/>
            </a:schemeClr>
          </a:solidFill>
          <a:ln w="19050"/>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kumimoji="1" lang="ja-JP" altLang="en-US" sz="1050" b="1" dirty="0">
                <a:latin typeface="UD デジタル 教科書体 NK-B" panose="02020700000000000000" pitchFamily="18" charset="-128"/>
                <a:ea typeface="UD デジタル 教科書体 NK-B" panose="02020700000000000000" pitchFamily="18" charset="-128"/>
              </a:rPr>
              <a:t>事業イメージ</a:t>
            </a:r>
            <a:endParaRPr kumimoji="1" lang="en-US" altLang="ja-JP" sz="1050" b="1"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735DE939-1E9B-41FF-80EF-6821B6AC8B76}"/>
              </a:ext>
            </a:extLst>
          </p:cNvPr>
          <p:cNvSpPr txBox="1"/>
          <p:nvPr/>
        </p:nvSpPr>
        <p:spPr>
          <a:xfrm>
            <a:off x="3624420" y="5534561"/>
            <a:ext cx="1695182" cy="1323439"/>
          </a:xfrm>
          <a:prstGeom prst="rect">
            <a:avLst/>
          </a:prstGeom>
          <a:noFill/>
        </p:spPr>
        <p:txBody>
          <a:bodyPr wrap="squar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⑴　 ２０２５英語教育圏シン</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ポジウム</a:t>
            </a:r>
            <a:r>
              <a:rPr lang="en-US" altLang="ja-JP" sz="1000" dirty="0">
                <a:latin typeface="UD デジタル 教科書体 NK-B" panose="02020700000000000000" pitchFamily="18" charset="-128"/>
                <a:ea typeface="UD デジタル 教科書体 NK-B" panose="02020700000000000000" pitchFamily="18" charset="-128"/>
              </a:rPr>
              <a:t>in</a:t>
            </a:r>
            <a:r>
              <a:rPr lang="ja-JP" altLang="en-US" sz="1000" dirty="0">
                <a:latin typeface="UD デジタル 教科書体 NK-B" panose="02020700000000000000" pitchFamily="18" charset="-128"/>
                <a:ea typeface="UD デジタル 教科書体 NK-B" panose="02020700000000000000" pitchFamily="18" charset="-128"/>
              </a:rPr>
              <a:t> </a:t>
            </a:r>
            <a:r>
              <a:rPr lang="en-US" altLang="ja-JP" sz="1000" dirty="0" err="1">
                <a:latin typeface="UD デジタル 教科書体 NK-B" panose="02020700000000000000" pitchFamily="18" charset="-128"/>
                <a:ea typeface="UD デジタル 教科書体 NK-B" panose="02020700000000000000" pitchFamily="18" charset="-128"/>
              </a:rPr>
              <a:t>Kanoya</a:t>
            </a:r>
            <a:r>
              <a:rPr lang="ja-JP" altLang="en-US" sz="1000" dirty="0">
                <a:latin typeface="UD デジタル 教科書体 NK-B" panose="02020700000000000000" pitchFamily="18" charset="-128"/>
                <a:ea typeface="UD デジタル 教科書体 NK-B" panose="02020700000000000000" pitchFamily="18" charset="-128"/>
              </a:rPr>
              <a:t>に向</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けた準備</a:t>
            </a:r>
            <a:endParaRPr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⑶　  鹿屋市小中学生英語</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　　弁論・スキット大会上位</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　　者の台北派遣</a:t>
            </a:r>
            <a:r>
              <a:rPr kumimoji="1" lang="en-US" altLang="ja-JP" sz="1000" dirty="0">
                <a:latin typeface="UD デジタル 教科書体 NK-B" panose="02020700000000000000" pitchFamily="18" charset="-128"/>
                <a:ea typeface="UD デジタル 教科書体 NK-B" panose="02020700000000000000" pitchFamily="18" charset="-128"/>
              </a:rPr>
              <a:t>(</a:t>
            </a:r>
            <a:r>
              <a:rPr kumimoji="1" lang="ja-JP" altLang="en-US" sz="1000" dirty="0">
                <a:latin typeface="UD デジタル 教科書体 NK-B" panose="02020700000000000000" pitchFamily="18" charset="-128"/>
                <a:ea typeface="UD デジタル 教科書体 NK-B" panose="02020700000000000000" pitchFamily="18" charset="-128"/>
              </a:rPr>
              <a:t>短期留学</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　　とホームステイ</a:t>
            </a:r>
            <a:r>
              <a:rPr kumimoji="1" lang="en-US" altLang="ja-JP" sz="1000" dirty="0">
                <a:latin typeface="UD デジタル 教科書体 NK-B" panose="02020700000000000000" pitchFamily="18" charset="-128"/>
                <a:ea typeface="UD デジタル 教科書体 NK-B" panose="02020700000000000000" pitchFamily="18" charset="-128"/>
              </a:rPr>
              <a:t>)</a:t>
            </a:r>
            <a:r>
              <a:rPr kumimoji="1" lang="ja-JP" altLang="en-US" sz="1000" dirty="0">
                <a:latin typeface="UD デジタル 教科書体 NK-B" panose="02020700000000000000" pitchFamily="18" charset="-128"/>
                <a:ea typeface="UD デジタル 教科書体 NK-B" panose="02020700000000000000" pitchFamily="18" charset="-128"/>
              </a:rPr>
              <a:t>児童生徒</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　　の人的交流開始</a:t>
            </a:r>
            <a:endParaRPr kumimoji="1" lang="en-US" altLang="ja-JP" sz="1000" dirty="0">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a:extLst>
              <a:ext uri="{FF2B5EF4-FFF2-40B4-BE49-F238E27FC236}">
                <a16:creationId xmlns:a16="http://schemas.microsoft.com/office/drawing/2014/main" id="{7F1097A2-65A3-4C87-8A08-FB99B142302B}"/>
              </a:ext>
            </a:extLst>
          </p:cNvPr>
          <p:cNvSpPr txBox="1"/>
          <p:nvPr/>
        </p:nvSpPr>
        <p:spPr>
          <a:xfrm>
            <a:off x="5245299" y="5532740"/>
            <a:ext cx="1791035" cy="1323439"/>
          </a:xfrm>
          <a:prstGeom prst="rect">
            <a:avLst/>
          </a:prstGeom>
          <a:noFill/>
        </p:spPr>
        <p:txBody>
          <a:bodyPr wrap="squar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⑴　 </a:t>
            </a:r>
            <a:r>
              <a:rPr lang="en-US" altLang="ja-JP" sz="1000" dirty="0">
                <a:latin typeface="UD デジタル 教科書体 NK-B" panose="02020700000000000000" pitchFamily="18" charset="-128"/>
                <a:ea typeface="UD デジタル 教科書体 NK-B" panose="02020700000000000000" pitchFamily="18" charset="-128"/>
              </a:rPr>
              <a:t>2023</a:t>
            </a:r>
            <a:r>
              <a:rPr lang="ja-JP" altLang="en-US" sz="1000" dirty="0">
                <a:latin typeface="UD デジタル 教科書体 NK-B" panose="02020700000000000000" pitchFamily="18" charset="-128"/>
                <a:ea typeface="UD デジタル 教科書体 NK-B" panose="02020700000000000000" pitchFamily="18" charset="-128"/>
              </a:rPr>
              <a:t>英語教育シンポ</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ジウム</a:t>
            </a:r>
            <a:r>
              <a:rPr lang="en-US" altLang="ja-JP" sz="1000" dirty="0">
                <a:latin typeface="UD デジタル 教科書体 NK-B" panose="02020700000000000000" pitchFamily="18" charset="-128"/>
                <a:ea typeface="UD デジタル 教科書体 NK-B" panose="02020700000000000000" pitchFamily="18" charset="-128"/>
              </a:rPr>
              <a:t>in </a:t>
            </a:r>
            <a:r>
              <a:rPr lang="en-US" altLang="ja-JP" sz="1000" dirty="0" err="1">
                <a:latin typeface="UD デジタル 教科書体 NK-B" panose="02020700000000000000" pitchFamily="18" charset="-128"/>
                <a:ea typeface="UD デジタル 教科書体 NK-B" panose="02020700000000000000" pitchFamily="18" charset="-128"/>
              </a:rPr>
              <a:t>Kanoya</a:t>
            </a:r>
            <a:r>
              <a:rPr lang="ja-JP" altLang="en-US" sz="1000" dirty="0">
                <a:latin typeface="UD デジタル 教科書体 NK-B" panose="02020700000000000000" pitchFamily="18" charset="-128"/>
                <a:ea typeface="UD デジタル 教科書体 NK-B" panose="02020700000000000000" pitchFamily="18" charset="-128"/>
              </a:rPr>
              <a:t>開催</a:t>
            </a:r>
            <a:r>
              <a:rPr lang="en-US" altLang="ja-JP" sz="1000" dirty="0">
                <a:latin typeface="UD デジタル 教科書体 NK-B" panose="02020700000000000000" pitchFamily="18" charset="-128"/>
                <a:ea typeface="UD デジタル 教科書体 NK-B" panose="02020700000000000000" pitchFamily="18" charset="-128"/>
              </a:rPr>
              <a:t>【</a:t>
            </a:r>
            <a:r>
              <a:rPr lang="ja-JP" altLang="en-US" sz="1000" dirty="0">
                <a:latin typeface="UD デジタル 教科書体 NK-B" panose="02020700000000000000" pitchFamily="18" charset="-128"/>
                <a:ea typeface="UD デジタル 教科書体 NK-B" panose="02020700000000000000" pitchFamily="18" charset="-128"/>
              </a:rPr>
              <a:t>各</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英語教育圏研究実践発表、</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en-US" altLang="ja-JP" sz="100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小・中授業公開</a:t>
            </a:r>
            <a:r>
              <a:rPr lang="en-US" altLang="ja-JP" sz="1000" dirty="0">
                <a:latin typeface="UD デジタル 教科書体 NK-B" panose="02020700000000000000" pitchFamily="18" charset="-128"/>
                <a:ea typeface="UD デジタル 教科書体 NK-B" panose="02020700000000000000" pitchFamily="18" charset="-128"/>
              </a:rPr>
              <a:t>】</a:t>
            </a:r>
          </a:p>
          <a:p>
            <a:r>
              <a:rPr lang="ja-JP" altLang="en-US" sz="1000" dirty="0">
                <a:latin typeface="UD デジタル 教科書体 NK-B" panose="02020700000000000000" pitchFamily="18" charset="-128"/>
                <a:ea typeface="UD デジタル 教科書体 NK-B" panose="02020700000000000000" pitchFamily="18" charset="-128"/>
              </a:rPr>
              <a:t>⑵　 台北市</a:t>
            </a:r>
            <a:r>
              <a:rPr lang="en-US" altLang="ja-JP" sz="1000" dirty="0">
                <a:latin typeface="UD デジタル 教科書体 NK-B" panose="02020700000000000000" pitchFamily="18" charset="-128"/>
                <a:ea typeface="UD デジタル 教科書体 NK-B" panose="02020700000000000000" pitchFamily="18" charset="-128"/>
              </a:rPr>
              <a:t>-</a:t>
            </a:r>
            <a:r>
              <a:rPr lang="ja-JP" altLang="en-US" sz="1000" dirty="0">
                <a:latin typeface="UD デジタル 教科書体 NK-B" panose="02020700000000000000" pitchFamily="18" charset="-128"/>
                <a:ea typeface="UD デジタル 教科書体 NK-B" panose="02020700000000000000" pitchFamily="18" charset="-128"/>
              </a:rPr>
              <a:t>鹿屋市児童・生</a:t>
            </a:r>
            <a:endParaRPr lang="en-US" altLang="ja-JP" sz="10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徒相互派遣・受入</a:t>
            </a:r>
            <a:endParaRPr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⑶　 児童生徒によるシンポジ</a:t>
            </a:r>
            <a:endParaRPr kumimoji="1" lang="en-US" altLang="ja-JP" sz="1000" dirty="0">
              <a:latin typeface="UD デジタル 教科書体 NK-B" panose="02020700000000000000" pitchFamily="18" charset="-128"/>
              <a:ea typeface="UD デジタル 教科書体 NK-B" panose="02020700000000000000" pitchFamily="18" charset="-128"/>
            </a:endParaRPr>
          </a:p>
          <a:p>
            <a:r>
              <a:rPr kumimoji="1" lang="ja-JP" altLang="en-US" sz="1000" dirty="0">
                <a:latin typeface="UD デジタル 教科書体 NK-B" panose="02020700000000000000" pitchFamily="18" charset="-128"/>
                <a:ea typeface="UD デジタル 教科書体 NK-B" panose="02020700000000000000" pitchFamily="18" charset="-128"/>
              </a:rPr>
              <a:t>　　ウム</a:t>
            </a:r>
            <a:r>
              <a:rPr kumimoji="1" lang="en-US" altLang="ja-JP" sz="1000" dirty="0">
                <a:latin typeface="UD デジタル 教科書体 NK-B" panose="02020700000000000000" pitchFamily="18" charset="-128"/>
                <a:ea typeface="UD デジタル 教科書体 NK-B" panose="02020700000000000000" pitchFamily="18" charset="-128"/>
              </a:rPr>
              <a:t>【</a:t>
            </a:r>
            <a:r>
              <a:rPr kumimoji="1" lang="ja-JP" altLang="en-US" sz="1000" dirty="0">
                <a:latin typeface="UD デジタル 教科書体 NK-B" panose="02020700000000000000" pitchFamily="18" charset="-128"/>
                <a:ea typeface="UD デジタル 教科書体 NK-B" panose="02020700000000000000" pitchFamily="18" charset="-128"/>
              </a:rPr>
              <a:t>世界平和に向けて</a:t>
            </a:r>
            <a:r>
              <a:rPr kumimoji="1" lang="en-US" altLang="ja-JP" sz="1000" dirty="0">
                <a:latin typeface="UD デジタル 教科書体 NK-B" panose="02020700000000000000" pitchFamily="18" charset="-128"/>
                <a:ea typeface="UD デジタル 教科書体 NK-B" panose="02020700000000000000" pitchFamily="18" charset="-128"/>
              </a:rPr>
              <a:t>】</a:t>
            </a:r>
          </a:p>
        </p:txBody>
      </p:sp>
      <p:sp>
        <p:nvSpPr>
          <p:cNvPr id="154" name="角丸四角形 153"/>
          <p:cNvSpPr/>
          <p:nvPr/>
        </p:nvSpPr>
        <p:spPr>
          <a:xfrm>
            <a:off x="6931454" y="4533520"/>
            <a:ext cx="3047960" cy="2294165"/>
          </a:xfrm>
          <a:prstGeom prst="roundRect">
            <a:avLst>
              <a:gd name="adj" fmla="val 9925"/>
            </a:avLst>
          </a:prstGeom>
          <a:solidFill>
            <a:schemeClr val="accent5">
              <a:lumMod val="40000"/>
              <a:lumOff val="60000"/>
            </a:schemeClr>
          </a:solidFill>
          <a:ln>
            <a:noFill/>
          </a:ln>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wrap="square" tIns="180000" rtlCol="0" anchor="t" anchorCtr="0">
            <a:noAutofit/>
          </a:bodyPr>
          <a:lstStyle/>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移住・定住促進・来校者の増加（他国含む）</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鹿屋女子高定数拡充（特色ある教育課程）</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指導力向上・学力向上（パイロット校</a:t>
            </a:r>
            <a:r>
              <a:rPr lang="en-US" altLang="ja-JP" sz="9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中核を担う教</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職員の積極的な配置</a:t>
            </a:r>
            <a:r>
              <a:rPr lang="en-US" altLang="ja-JP" sz="9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保護者・地域住民が参画する教育活動の展開</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9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グローカル・イングリッシュ・キャンプ</a:t>
            </a:r>
            <a:r>
              <a:rPr lang="en-US" altLang="ja-JP" sz="9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⇒子ども会連携</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郷土の魅力を世界の課題解決に生かすグローカル　</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人材の育成⇒国際交流課との連携</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国際交流の充実と観光資源や鹿屋市の魅力のアジ</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lnSpc>
                <a:spcPts val="1000"/>
              </a:lnSpc>
              <a:spcBef>
                <a:spcPts val="600"/>
              </a:spcBef>
              <a:spcAft>
                <a:spcPct val="0"/>
              </a:spcAft>
            </a:pPr>
            <a:r>
              <a:rPr lang="ja-JP" altLang="en-US" sz="900" dirty="0">
                <a:solidFill>
                  <a:prstClr val="black"/>
                </a:solidFill>
                <a:latin typeface="UD デジタル 教科書体 NK-B" panose="02020700000000000000" pitchFamily="18" charset="-128"/>
                <a:ea typeface="UD デジタル 教科書体 NK-B" panose="02020700000000000000" pitchFamily="18" charset="-128"/>
              </a:rPr>
              <a:t>　ア圏への発信（共生社会「英語のまちづくり」の実現）</a:t>
            </a:r>
            <a:endParaRPr lang="en-US" altLang="ja-JP" sz="9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2" name="ホームベース 155">
            <a:extLst>
              <a:ext uri="{FF2B5EF4-FFF2-40B4-BE49-F238E27FC236}">
                <a16:creationId xmlns:a16="http://schemas.microsoft.com/office/drawing/2014/main" id="{3B821934-7AEE-4513-A544-AEA2D4F9CE6F}"/>
              </a:ext>
            </a:extLst>
          </p:cNvPr>
          <p:cNvSpPr/>
          <p:nvPr/>
        </p:nvSpPr>
        <p:spPr>
          <a:xfrm>
            <a:off x="96739" y="2672113"/>
            <a:ext cx="9841822" cy="221001"/>
          </a:xfrm>
          <a:prstGeom prst="homePlate">
            <a:avLst>
              <a:gd name="adj" fmla="val 1429"/>
            </a:avLst>
          </a:prstGeom>
          <a:solidFill>
            <a:schemeClr val="accent3">
              <a:lumMod val="60000"/>
              <a:lumOff val="4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fontAlgn="base">
              <a:spcBef>
                <a:spcPct val="0"/>
              </a:spcBef>
              <a:spcAft>
                <a:spcPct val="0"/>
              </a:spcAft>
              <a:defRPr/>
            </a:pPr>
            <a:r>
              <a:rPr lang="ja-JP" altLang="en-US" sz="1000" b="1"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900" b="1" dirty="0">
                <a:solidFill>
                  <a:prstClr val="black"/>
                </a:solidFill>
                <a:latin typeface="UD デジタル 教科書体 NK-B" panose="02020700000000000000" pitchFamily="18" charset="-128"/>
                <a:ea typeface="UD デジタル 教科書体 NK-B" panose="02020700000000000000" pitchFamily="18" charset="-128"/>
              </a:rPr>
              <a:t>Tink Globally, Act Locally “GLOCAL”</a:t>
            </a:r>
            <a:r>
              <a:rPr lang="ja-JP" altLang="en-US" sz="900" b="1" dirty="0">
                <a:solidFill>
                  <a:prstClr val="black"/>
                </a:solidFill>
                <a:latin typeface="UD デジタル 教科書体 NK-B" panose="02020700000000000000" pitchFamily="18" charset="-128"/>
                <a:ea typeface="UD デジタル 教科書体 NK-B" panose="02020700000000000000" pitchFamily="18" charset="-128"/>
              </a:rPr>
              <a:t>人材の育成：　地球規模で様々な問題を</a:t>
            </a:r>
            <a:r>
              <a:rPr lang="ja-JP" altLang="en-US" sz="900" b="1" dirty="0">
                <a:solidFill>
                  <a:prstClr val="black"/>
                </a:solidFill>
                <a:highlight>
                  <a:srgbClr val="FFFF00"/>
                </a:highlight>
                <a:latin typeface="UD デジタル 教科書体 NK-B" panose="02020700000000000000" pitchFamily="18" charset="-128"/>
                <a:ea typeface="UD デジタル 教科書体 NK-B" panose="02020700000000000000" pitchFamily="18" charset="-128"/>
              </a:rPr>
              <a:t>考え</a:t>
            </a:r>
            <a:r>
              <a:rPr lang="ja-JP" altLang="en-US" sz="9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900" b="1" dirty="0">
                <a:solidFill>
                  <a:srgbClr val="FF0000"/>
                </a:solidFill>
                <a:latin typeface="UD デジタル 教科書体 NK-B" panose="02020700000000000000" pitchFamily="18" charset="-128"/>
                <a:ea typeface="UD デジタル 教科書体 NK-B" panose="02020700000000000000" pitchFamily="18" charset="-128"/>
              </a:rPr>
              <a:t>郷土の魅力</a:t>
            </a:r>
            <a:r>
              <a:rPr lang="ja-JP" altLang="en-US" sz="900" b="1" dirty="0">
                <a:solidFill>
                  <a:prstClr val="black"/>
                </a:solidFill>
                <a:latin typeface="UD デジタル 教科書体 NK-B" panose="02020700000000000000" pitchFamily="18" charset="-128"/>
                <a:ea typeface="UD デジタル 教科書体 NK-B" panose="02020700000000000000" pitchFamily="18" charset="-128"/>
              </a:rPr>
              <a:t>を生かして、</a:t>
            </a:r>
            <a:r>
              <a:rPr lang="ja-JP" altLang="en-US" sz="900" b="1" dirty="0">
                <a:solidFill>
                  <a:srgbClr val="FF0000"/>
                </a:solidFill>
                <a:latin typeface="UD デジタル 教科書体 NK-B" panose="02020700000000000000" pitchFamily="18" charset="-128"/>
                <a:ea typeface="UD デジタル 教科書体 NK-B" panose="02020700000000000000" pitchFamily="18" charset="-128"/>
              </a:rPr>
              <a:t>英語を使って</a:t>
            </a:r>
            <a:r>
              <a:rPr lang="ja-JP" altLang="en-US" sz="900" b="1" dirty="0">
                <a:solidFill>
                  <a:prstClr val="black"/>
                </a:solidFill>
                <a:latin typeface="UD デジタル 教科書体 NK-B" panose="02020700000000000000" pitchFamily="18" charset="-128"/>
                <a:ea typeface="UD デジタル 教科書体 NK-B" panose="02020700000000000000" pitchFamily="18" charset="-128"/>
              </a:rPr>
              <a:t>、能動的に課題解決に向けた</a:t>
            </a:r>
            <a:r>
              <a:rPr lang="ja-JP" altLang="en-US" sz="900" b="1" dirty="0">
                <a:solidFill>
                  <a:prstClr val="black"/>
                </a:solidFill>
                <a:highlight>
                  <a:srgbClr val="FFFF00"/>
                </a:highlight>
                <a:latin typeface="UD デジタル 教科書体 NK-B" panose="02020700000000000000" pitchFamily="18" charset="-128"/>
                <a:ea typeface="UD デジタル 教科書体 NK-B" panose="02020700000000000000" pitchFamily="18" charset="-128"/>
              </a:rPr>
              <a:t>行動</a:t>
            </a:r>
            <a:r>
              <a:rPr lang="ja-JP" altLang="en-US" sz="900" b="1" dirty="0">
                <a:solidFill>
                  <a:prstClr val="black"/>
                </a:solidFill>
                <a:latin typeface="UD デジタル 教科書体 NK-B" panose="02020700000000000000" pitchFamily="18" charset="-128"/>
                <a:ea typeface="UD デジタル 教科書体 NK-B" panose="02020700000000000000" pitchFamily="18" charset="-128"/>
              </a:rPr>
              <a:t>を起こす児童・生徒の育成</a:t>
            </a:r>
            <a:endParaRPr lang="en-US" altLang="ja-JP" sz="9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下矢印 6"/>
          <p:cNvSpPr/>
          <p:nvPr/>
        </p:nvSpPr>
        <p:spPr>
          <a:xfrm rot="19543982">
            <a:off x="6684970" y="4043079"/>
            <a:ext cx="172634" cy="895480"/>
          </a:xfrm>
          <a:prstGeom prst="down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56" name="ホームベース 155"/>
          <p:cNvSpPr/>
          <p:nvPr/>
        </p:nvSpPr>
        <p:spPr>
          <a:xfrm>
            <a:off x="96739" y="2460814"/>
            <a:ext cx="3497829" cy="192656"/>
          </a:xfrm>
          <a:prstGeom prst="homePlate">
            <a:avLst>
              <a:gd name="adj" fmla="val 1429"/>
            </a:avLst>
          </a:prstGeom>
          <a:solidFill>
            <a:schemeClr val="accent3">
              <a:lumMod val="40000"/>
              <a:lumOff val="60000"/>
            </a:schemeClr>
          </a:solidFill>
          <a:ln w="28575"/>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pPr fontAlgn="base">
              <a:spcBef>
                <a:spcPct val="0"/>
              </a:spcBef>
              <a:spcAft>
                <a:spcPct val="0"/>
              </a:spcAf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事業内容</a:t>
            </a:r>
            <a:r>
              <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基本方針</a:t>
            </a:r>
            <a:r>
              <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各校のグランドデザインへの位置づけ</a:t>
            </a:r>
            <a:endParaRPr lang="en-US" altLang="ja-JP"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12">
            <a:extLst>
              <a:ext uri="{FF2B5EF4-FFF2-40B4-BE49-F238E27FC236}">
                <a16:creationId xmlns:a16="http://schemas.microsoft.com/office/drawing/2014/main" id="{9C3722E4-F870-4735-91B3-51EA78E1A33E}"/>
              </a:ext>
            </a:extLst>
          </p:cNvPr>
          <p:cNvSpPr/>
          <p:nvPr/>
        </p:nvSpPr>
        <p:spPr>
          <a:xfrm>
            <a:off x="4107349" y="2452373"/>
            <a:ext cx="605657" cy="221751"/>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気づき</a:t>
            </a:r>
          </a:p>
        </p:txBody>
      </p:sp>
      <p:sp>
        <p:nvSpPr>
          <p:cNvPr id="36" name="角丸四角形 12">
            <a:extLst>
              <a:ext uri="{FF2B5EF4-FFF2-40B4-BE49-F238E27FC236}">
                <a16:creationId xmlns:a16="http://schemas.microsoft.com/office/drawing/2014/main" id="{46176C83-F861-4066-8436-43EE0C510176}"/>
              </a:ext>
            </a:extLst>
          </p:cNvPr>
          <p:cNvSpPr/>
          <p:nvPr/>
        </p:nvSpPr>
        <p:spPr>
          <a:xfrm>
            <a:off x="4765908" y="2445785"/>
            <a:ext cx="605657" cy="221751"/>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考え</a:t>
            </a:r>
          </a:p>
        </p:txBody>
      </p:sp>
      <p:sp>
        <p:nvSpPr>
          <p:cNvPr id="38" name="角丸四角形 12">
            <a:extLst>
              <a:ext uri="{FF2B5EF4-FFF2-40B4-BE49-F238E27FC236}">
                <a16:creationId xmlns:a16="http://schemas.microsoft.com/office/drawing/2014/main" id="{16426D57-CF7E-41E1-96A7-87D54C1FC8EA}"/>
              </a:ext>
            </a:extLst>
          </p:cNvPr>
          <p:cNvSpPr/>
          <p:nvPr/>
        </p:nvSpPr>
        <p:spPr>
          <a:xfrm>
            <a:off x="7669799" y="2431719"/>
            <a:ext cx="605657" cy="221751"/>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行動</a:t>
            </a:r>
          </a:p>
        </p:txBody>
      </p:sp>
      <p:sp>
        <p:nvSpPr>
          <p:cNvPr id="149" name="角丸四角形 148"/>
          <p:cNvSpPr/>
          <p:nvPr/>
        </p:nvSpPr>
        <p:spPr>
          <a:xfrm>
            <a:off x="6344209" y="2959374"/>
            <a:ext cx="3622249" cy="1537076"/>
          </a:xfrm>
          <a:prstGeom prst="roundRect">
            <a:avLst/>
          </a:prstGeom>
          <a:solidFill>
            <a:schemeClr val="tx2">
              <a:lumMod val="20000"/>
              <a:lumOff val="80000"/>
            </a:schemeClr>
          </a:solidFill>
          <a:ln w="19050" cmpd="thickThin">
            <a:solidFill>
              <a:schemeClr val="tx1"/>
            </a:solidFill>
          </a:ln>
          <a:effectLst>
            <a:softEdge rad="127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成果指標</a:t>
            </a:r>
            <a:endParaRPr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全国学力・学習状況調査結果</a:t>
            </a:r>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（４技能）</a:t>
            </a:r>
            <a:r>
              <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rPr>
              <a:t>【R5</a:t>
            </a:r>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実施：現中学１年</a:t>
            </a:r>
            <a:r>
              <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rPr>
              <a:t>】</a:t>
            </a:r>
          </a:p>
          <a:p>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　鹿児島学習定着度調査</a:t>
            </a:r>
            <a:endPar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　</a:t>
            </a:r>
            <a:r>
              <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rPr>
              <a:t>NRT</a:t>
            </a:r>
          </a:p>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スピーキングクエスト結果比較</a:t>
            </a:r>
            <a:endParaRPr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　</a:t>
            </a:r>
            <a:r>
              <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rPr>
              <a:t>G-TEC</a:t>
            </a:r>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結果比較</a:t>
            </a:r>
            <a:endPar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900" b="1" dirty="0">
                <a:solidFill>
                  <a:srgbClr val="FF0000"/>
                </a:solidFill>
                <a:latin typeface="UD デジタル 教科書体 NK-B" panose="02020700000000000000" pitchFamily="18" charset="-128"/>
                <a:ea typeface="UD デジタル 教科書体 NK-B" panose="02020700000000000000" pitchFamily="18" charset="-128"/>
              </a:rPr>
              <a:t>教育課程特例実施調査結果</a:t>
            </a:r>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（職員・保護者・地学校評議員等）</a:t>
            </a:r>
            <a:endParaRPr lang="en-US" altLang="ja-JP" sz="900" b="1"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 　各校のグランドデザインに基づいたアンケート調査</a:t>
            </a:r>
            <a:endParaRPr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成果目標値</a:t>
            </a:r>
            <a:endParaRPr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　成果指標の全項目における前年度比での向上　</a:t>
            </a:r>
            <a:r>
              <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rPr>
              <a:t>【R6</a:t>
            </a:r>
            <a:r>
              <a:rPr lang="ja-JP" altLang="en-US" sz="900" b="1" dirty="0">
                <a:solidFill>
                  <a:srgbClr val="0000CC"/>
                </a:solidFill>
                <a:latin typeface="UD デジタル 教科書体 NK-B" panose="02020700000000000000" pitchFamily="18" charset="-128"/>
                <a:ea typeface="UD デジタル 教科書体 NK-B" panose="02020700000000000000" pitchFamily="18" charset="-128"/>
              </a:rPr>
              <a:t>：県１位</a:t>
            </a:r>
            <a:r>
              <a:rPr lang="en-US" altLang="ja-JP" sz="900" b="1" dirty="0">
                <a:solidFill>
                  <a:srgbClr val="0000CC"/>
                </a:solidFill>
                <a:latin typeface="UD デジタル 教科書体 NK-B" panose="02020700000000000000" pitchFamily="18" charset="-128"/>
                <a:ea typeface="UD デジタル 教科書体 NK-B" panose="02020700000000000000" pitchFamily="18" charset="-128"/>
              </a:rPr>
              <a:t>】</a:t>
            </a:r>
            <a:endParaRPr lang="en-US" altLang="ja-JP" sz="1050" b="1"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40" name="ホームベース 155">
            <a:extLst>
              <a:ext uri="{FF2B5EF4-FFF2-40B4-BE49-F238E27FC236}">
                <a16:creationId xmlns:a16="http://schemas.microsoft.com/office/drawing/2014/main" id="{3B49A247-A3FF-4CE7-8D84-B04F59C89332}"/>
              </a:ext>
            </a:extLst>
          </p:cNvPr>
          <p:cNvSpPr/>
          <p:nvPr/>
        </p:nvSpPr>
        <p:spPr>
          <a:xfrm>
            <a:off x="8002628" y="4516266"/>
            <a:ext cx="669780" cy="210964"/>
          </a:xfrm>
          <a:prstGeom prst="homePlate">
            <a:avLst>
              <a:gd name="adj" fmla="val 1429"/>
            </a:avLst>
          </a:prstGeom>
          <a:solidFill>
            <a:schemeClr val="accent3">
              <a:lumMod val="40000"/>
              <a:lumOff val="60000"/>
            </a:schemeClr>
          </a:solidFill>
          <a:ln w="19050"/>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chor="ctr"/>
          <a:lstStyle/>
          <a:p>
            <a:r>
              <a:rPr kumimoji="1" lang="ja-JP" altLang="en-US" sz="1400" b="1" dirty="0">
                <a:latin typeface="UD デジタル 教科書体 NK-B" panose="02020700000000000000" pitchFamily="18" charset="-128"/>
                <a:ea typeface="UD デジタル 教科書体 NK-B" panose="02020700000000000000" pitchFamily="18" charset="-128"/>
              </a:rPr>
              <a:t>効　果</a:t>
            </a:r>
            <a:endParaRPr kumimoji="1"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41" name="角丸四角形 12">
            <a:extLst>
              <a:ext uri="{FF2B5EF4-FFF2-40B4-BE49-F238E27FC236}">
                <a16:creationId xmlns:a16="http://schemas.microsoft.com/office/drawing/2014/main" id="{72F503E3-781F-4A62-B9D1-2DCDB9B52DFE}"/>
              </a:ext>
            </a:extLst>
          </p:cNvPr>
          <p:cNvSpPr/>
          <p:nvPr/>
        </p:nvSpPr>
        <p:spPr>
          <a:xfrm>
            <a:off x="1138461" y="5224216"/>
            <a:ext cx="5747352" cy="205222"/>
          </a:xfrm>
          <a:prstGeom prst="roundRect">
            <a:avLst/>
          </a:prstGeom>
          <a:solidFill>
            <a:srgbClr val="FFFF66"/>
          </a:solidFill>
          <a:ln w="635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教育実習生受入（小中高大の連携）と英語のまちづくりの取組から新たな文部科学省指定（予算取り）</a:t>
            </a:r>
          </a:p>
        </p:txBody>
      </p:sp>
      <p:sp>
        <p:nvSpPr>
          <p:cNvPr id="2" name="テキスト ボックス 1">
            <a:extLst>
              <a:ext uri="{FF2B5EF4-FFF2-40B4-BE49-F238E27FC236}">
                <a16:creationId xmlns:a16="http://schemas.microsoft.com/office/drawing/2014/main" id="{3FC5F009-BAEE-446D-8267-9E65393313EC}"/>
              </a:ext>
            </a:extLst>
          </p:cNvPr>
          <p:cNvSpPr txBox="1"/>
          <p:nvPr/>
        </p:nvSpPr>
        <p:spPr>
          <a:xfrm>
            <a:off x="8194600" y="1422418"/>
            <a:ext cx="435794" cy="923330"/>
          </a:xfrm>
          <a:prstGeom prst="rect">
            <a:avLst/>
          </a:prstGeom>
          <a:solidFill>
            <a:schemeClr val="accent3">
              <a:lumMod val="40000"/>
              <a:lumOff val="60000"/>
            </a:schemeClr>
          </a:solidFill>
        </p:spPr>
        <p:txBody>
          <a:bodyPr wrap="square" rtlCol="0">
            <a:spAutoFit/>
          </a:bodyPr>
          <a:lstStyle/>
          <a:p>
            <a:r>
              <a:rPr kumimoji="1" lang="ja-JP" altLang="en-US" dirty="0"/>
              <a:t>調整</a:t>
            </a:r>
            <a:endParaRPr kumimoji="1" lang="en-US" altLang="ja-JP" dirty="0"/>
          </a:p>
          <a:p>
            <a:r>
              <a:rPr kumimoji="1" lang="ja-JP" altLang="en-US" dirty="0"/>
              <a:t>中</a:t>
            </a:r>
          </a:p>
        </p:txBody>
      </p:sp>
    </p:spTree>
    <p:extLst>
      <p:ext uri="{BB962C8B-B14F-4D97-AF65-F5344CB8AC3E}">
        <p14:creationId xmlns:p14="http://schemas.microsoft.com/office/powerpoint/2010/main" val="3201248893"/>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cmpd="dbl">
          <a:solidFill>
            <a:schemeClr val="tx1"/>
          </a:solidFill>
        </a:ln>
      </a:spPr>
      <a:bodyPr wrap="square">
        <a:spAutoFit/>
      </a:bodyPr>
      <a:lstStyle>
        <a:defPPr algn="ctr">
          <a:defRPr dirty="0"/>
        </a:defPPr>
      </a:lstStyle>
    </a:spDef>
  </a:objectDefaults>
  <a:extraClrSchemeLst/>
</a:theme>
</file>

<file path=ppt/theme/theme3.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18046</TotalTime>
  <Words>4321</Words>
  <Application>Microsoft Office PowerPoint</Application>
  <PresentationFormat>ユーザー設定</PresentationFormat>
  <Paragraphs>434</Paragraphs>
  <Slides>9</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2</vt:i4>
      </vt:variant>
      <vt:variant>
        <vt:lpstr>スライド タイトル</vt:lpstr>
      </vt:variant>
      <vt:variant>
        <vt:i4>9</vt:i4>
      </vt:variant>
    </vt:vector>
  </HeadingPairs>
  <TitlesOfParts>
    <vt:vector size="22" baseType="lpstr">
      <vt:lpstr>ＭＳ Ｐゴシック</vt:lpstr>
      <vt:lpstr>ＭＳ ゴシック</vt:lpstr>
      <vt:lpstr>Roboto</vt:lpstr>
      <vt:lpstr>UD デジタル 教科書体 NK-B</vt:lpstr>
      <vt:lpstr>游明朝</vt:lpstr>
      <vt:lpstr>Arial</vt:lpstr>
      <vt:lpstr>Calibri</vt:lpstr>
      <vt:lpstr>Times New Roman</vt:lpstr>
      <vt:lpstr>1_Office ​​テーマ</vt:lpstr>
      <vt:lpstr>8_デザインの設定</vt:lpstr>
      <vt:lpstr>9_デザインの設定</vt:lpstr>
      <vt:lpstr>Worksheet</vt:lpstr>
      <vt:lpstr>ワークシート</vt:lpstr>
      <vt:lpstr>英語力向上推進事業全体像</vt:lpstr>
      <vt:lpstr>PowerPoint プレゼンテーション</vt:lpstr>
      <vt:lpstr>⑪　国立台北教育大教育実習生受入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総務省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指導主事 ０４</dc:creator>
  <cp:lastModifiedBy>中山 春年 h.n.</cp:lastModifiedBy>
  <cp:revision>1101</cp:revision>
  <cp:lastPrinted>2021-11-01T04:08:47Z</cp:lastPrinted>
  <dcterms:created xsi:type="dcterms:W3CDTF">2013-02-27T01:51:24Z</dcterms:created>
  <dcterms:modified xsi:type="dcterms:W3CDTF">2021-11-04T23:09:44Z</dcterms:modified>
</cp:coreProperties>
</file>