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4" r:id="rId2"/>
    <p:sldId id="352" r:id="rId3"/>
    <p:sldId id="406" r:id="rId4"/>
    <p:sldId id="407" r:id="rId5"/>
    <p:sldId id="408" r:id="rId6"/>
    <p:sldId id="396" r:id="rId7"/>
    <p:sldId id="257" r:id="rId8"/>
    <p:sldId id="371" r:id="rId9"/>
    <p:sldId id="380" r:id="rId10"/>
    <p:sldId id="387" r:id="rId11"/>
    <p:sldId id="381" r:id="rId12"/>
    <p:sldId id="388" r:id="rId13"/>
    <p:sldId id="391" r:id="rId14"/>
    <p:sldId id="403" r:id="rId15"/>
    <p:sldId id="392" r:id="rId16"/>
    <p:sldId id="363" r:id="rId17"/>
    <p:sldId id="360" r:id="rId18"/>
    <p:sldId id="397" r:id="rId19"/>
    <p:sldId id="374" r:id="rId20"/>
    <p:sldId id="400" r:id="rId21"/>
    <p:sldId id="401" r:id="rId22"/>
    <p:sldId id="267" r:id="rId23"/>
    <p:sldId id="341" r:id="rId24"/>
  </p:sldIdLst>
  <p:sldSz cx="9144000" cy="6858000" type="screen4x3"/>
  <p:notesSz cx="673893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74908" autoAdjust="0"/>
  </p:normalViewPr>
  <p:slideViewPr>
    <p:cSldViewPr snapToGrid="0">
      <p:cViewPr varScale="1">
        <p:scale>
          <a:sx n="54" d="100"/>
          <a:sy n="54" d="100"/>
        </p:scale>
        <p:origin x="1128" y="72"/>
      </p:cViewPr>
      <p:guideLst/>
    </p:cSldViewPr>
  </p:slideViewPr>
  <p:notesTextViewPr>
    <p:cViewPr>
      <p:scale>
        <a:sx n="1" d="1"/>
        <a:sy n="1" d="1"/>
      </p:scale>
      <p:origin x="0" y="0"/>
    </p:cViewPr>
  </p:notesTextViewPr>
  <p:sorterViewPr>
    <p:cViewPr varScale="1">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'R3.8末まで'!$T$3</c:f>
              <c:strCache>
                <c:ptCount val="1"/>
                <c:pt idx="0">
                  <c:v>小学校加入数</c:v>
                </c:pt>
              </c:strCache>
            </c:strRef>
          </c:tx>
          <c:spPr>
            <a:solidFill>
              <a:schemeClr val="accent1"/>
            </a:solidFill>
            <a:ln>
              <a:noFill/>
            </a:ln>
            <a:effectLst/>
          </c:spPr>
          <c:invertIfNegative val="0"/>
          <c:cat>
            <c:strRef>
              <c:f>'R3.8末まで'!$U$2:$Y$2</c:f>
              <c:strCache>
                <c:ptCount val="5"/>
                <c:pt idx="0">
                  <c:v>平成29年度</c:v>
                </c:pt>
                <c:pt idx="1">
                  <c:v>平成30年度</c:v>
                </c:pt>
                <c:pt idx="2">
                  <c:v>平成31年度</c:v>
                </c:pt>
                <c:pt idx="3">
                  <c:v>令和２年度</c:v>
                </c:pt>
                <c:pt idx="4">
                  <c:v>令和３年度</c:v>
                </c:pt>
              </c:strCache>
            </c:strRef>
          </c:cat>
          <c:val>
            <c:numRef>
              <c:f>'R3.8末まで'!$U$3:$Z$3</c:f>
              <c:numCache>
                <c:formatCode>#,##0_ </c:formatCode>
                <c:ptCount val="5"/>
                <c:pt idx="0" formatCode="#,##0">
                  <c:v>4055</c:v>
                </c:pt>
                <c:pt idx="1">
                  <c:v>3867</c:v>
                </c:pt>
                <c:pt idx="2">
                  <c:v>3815</c:v>
                </c:pt>
                <c:pt idx="3">
                  <c:v>2895</c:v>
                </c:pt>
                <c:pt idx="4">
                  <c:v>3137</c:v>
                </c:pt>
              </c:numCache>
            </c:numRef>
          </c:val>
          <c:extLst>
            <c:ext xmlns:c16="http://schemas.microsoft.com/office/drawing/2014/chart" uri="{C3380CC4-5D6E-409C-BE32-E72D297353CC}">
              <c16:uniqueId val="{00000000-3AEC-4C96-ADBD-C2F35E96FD4E}"/>
            </c:ext>
          </c:extLst>
        </c:ser>
        <c:ser>
          <c:idx val="1"/>
          <c:order val="1"/>
          <c:tx>
            <c:strRef>
              <c:f>'R3.8末まで'!$T$4</c:f>
              <c:strCache>
                <c:ptCount val="1"/>
                <c:pt idx="0">
                  <c:v>中学校加入数</c:v>
                </c:pt>
              </c:strCache>
            </c:strRef>
          </c:tx>
          <c:spPr>
            <a:solidFill>
              <a:schemeClr val="accent2"/>
            </a:solidFill>
            <a:ln>
              <a:noFill/>
            </a:ln>
            <a:effectLst/>
          </c:spPr>
          <c:invertIfNegative val="0"/>
          <c:cat>
            <c:strRef>
              <c:f>'R3.8末まで'!$U$2:$Y$2</c:f>
              <c:strCache>
                <c:ptCount val="5"/>
                <c:pt idx="0">
                  <c:v>平成29年度</c:v>
                </c:pt>
                <c:pt idx="1">
                  <c:v>平成30年度</c:v>
                </c:pt>
                <c:pt idx="2">
                  <c:v>平成31年度</c:v>
                </c:pt>
                <c:pt idx="3">
                  <c:v>令和２年度</c:v>
                </c:pt>
                <c:pt idx="4">
                  <c:v>令和３年度</c:v>
                </c:pt>
              </c:strCache>
            </c:strRef>
          </c:cat>
          <c:val>
            <c:numRef>
              <c:f>'R3.8末まで'!$U$4:$Z$4</c:f>
              <c:numCache>
                <c:formatCode>#,##0_ </c:formatCode>
                <c:ptCount val="5"/>
                <c:pt idx="0" formatCode="#,##0">
                  <c:v>513</c:v>
                </c:pt>
                <c:pt idx="1">
                  <c:v>449</c:v>
                </c:pt>
                <c:pt idx="2">
                  <c:v>417</c:v>
                </c:pt>
                <c:pt idx="3">
                  <c:v>418</c:v>
                </c:pt>
                <c:pt idx="4">
                  <c:v>391</c:v>
                </c:pt>
              </c:numCache>
            </c:numRef>
          </c:val>
          <c:extLst>
            <c:ext xmlns:c16="http://schemas.microsoft.com/office/drawing/2014/chart" uri="{C3380CC4-5D6E-409C-BE32-E72D297353CC}">
              <c16:uniqueId val="{00000001-3AEC-4C96-ADBD-C2F35E96FD4E}"/>
            </c:ext>
          </c:extLst>
        </c:ser>
        <c:ser>
          <c:idx val="2"/>
          <c:order val="2"/>
          <c:tx>
            <c:strRef>
              <c:f>'R3.8末まで'!$T$5</c:f>
              <c:strCache>
                <c:ptCount val="1"/>
                <c:pt idx="0">
                  <c:v>全体加入数</c:v>
                </c:pt>
              </c:strCache>
            </c:strRef>
          </c:tx>
          <c:spPr>
            <a:solidFill>
              <a:schemeClr val="accent3"/>
            </a:solidFill>
            <a:ln>
              <a:noFill/>
            </a:ln>
            <a:effectLst/>
          </c:spPr>
          <c:invertIfNegative val="0"/>
          <c:cat>
            <c:strRef>
              <c:f>'R3.8末まで'!$U$2:$Y$2</c:f>
              <c:strCache>
                <c:ptCount val="5"/>
                <c:pt idx="0">
                  <c:v>平成29年度</c:v>
                </c:pt>
                <c:pt idx="1">
                  <c:v>平成30年度</c:v>
                </c:pt>
                <c:pt idx="2">
                  <c:v>平成31年度</c:v>
                </c:pt>
                <c:pt idx="3">
                  <c:v>令和２年度</c:v>
                </c:pt>
                <c:pt idx="4">
                  <c:v>令和３年度</c:v>
                </c:pt>
              </c:strCache>
            </c:strRef>
          </c:cat>
          <c:val>
            <c:numRef>
              <c:f>'R3.8末まで'!$U$5:$Z$5</c:f>
              <c:numCache>
                <c:formatCode>#,##0_ </c:formatCode>
                <c:ptCount val="5"/>
                <c:pt idx="0" formatCode="#,##0">
                  <c:v>4568</c:v>
                </c:pt>
                <c:pt idx="1">
                  <c:v>4316</c:v>
                </c:pt>
                <c:pt idx="2">
                  <c:v>4232</c:v>
                </c:pt>
                <c:pt idx="3">
                  <c:v>3313</c:v>
                </c:pt>
                <c:pt idx="4">
                  <c:v>3528</c:v>
                </c:pt>
              </c:numCache>
            </c:numRef>
          </c:val>
          <c:extLst>
            <c:ext xmlns:c16="http://schemas.microsoft.com/office/drawing/2014/chart" uri="{C3380CC4-5D6E-409C-BE32-E72D297353CC}">
              <c16:uniqueId val="{00000002-3AEC-4C96-ADBD-C2F35E96FD4E}"/>
            </c:ext>
          </c:extLst>
        </c:ser>
        <c:dLbls>
          <c:showLegendKey val="0"/>
          <c:showVal val="0"/>
          <c:showCatName val="0"/>
          <c:showSerName val="0"/>
          <c:showPercent val="0"/>
          <c:showBubbleSize val="0"/>
        </c:dLbls>
        <c:gapWidth val="219"/>
        <c:overlap val="-27"/>
        <c:axId val="333694632"/>
        <c:axId val="333697256"/>
      </c:barChart>
      <c:lineChart>
        <c:grouping val="standard"/>
        <c:varyColors val="0"/>
        <c:ser>
          <c:idx val="3"/>
          <c:order val="3"/>
          <c:tx>
            <c:strRef>
              <c:f>'R3.8末まで'!$T$6</c:f>
              <c:strCache>
                <c:ptCount val="1"/>
                <c:pt idx="0">
                  <c:v>小学加入率</c:v>
                </c:pt>
              </c:strCache>
            </c:strRef>
          </c:tx>
          <c:spPr>
            <a:ln w="28575" cap="rnd">
              <a:solidFill>
                <a:schemeClr val="accent4"/>
              </a:solidFill>
              <a:round/>
            </a:ln>
            <a:effectLst/>
          </c:spPr>
          <c:marker>
            <c:symbol val="triangle"/>
            <c:size val="13"/>
            <c:spPr>
              <a:solidFill>
                <a:schemeClr val="tx1">
                  <a:lumMod val="75000"/>
                  <a:lumOff val="25000"/>
                </a:schemeClr>
              </a:solidFill>
              <a:ln w="9525">
                <a:solidFill>
                  <a:schemeClr val="tx1">
                    <a:lumMod val="75000"/>
                    <a:lumOff val="25000"/>
                  </a:schemeClr>
                </a:solidFill>
              </a:ln>
              <a:effectLst/>
            </c:spPr>
          </c:marker>
          <c:cat>
            <c:strRef>
              <c:f>'R3.8末まで'!$U$2:$Y$2</c:f>
              <c:strCache>
                <c:ptCount val="5"/>
                <c:pt idx="0">
                  <c:v>平成29年度</c:v>
                </c:pt>
                <c:pt idx="1">
                  <c:v>平成30年度</c:v>
                </c:pt>
                <c:pt idx="2">
                  <c:v>平成31年度</c:v>
                </c:pt>
                <c:pt idx="3">
                  <c:v>令和２年度</c:v>
                </c:pt>
                <c:pt idx="4">
                  <c:v>令和３年度</c:v>
                </c:pt>
              </c:strCache>
            </c:strRef>
          </c:cat>
          <c:val>
            <c:numRef>
              <c:f>'R3.8末まで'!$U$6:$Z$6</c:f>
              <c:numCache>
                <c:formatCode>0.0%</c:formatCode>
                <c:ptCount val="5"/>
                <c:pt idx="0">
                  <c:v>0.62800061948273189</c:v>
                </c:pt>
                <c:pt idx="1">
                  <c:v>0.59538106235565824</c:v>
                </c:pt>
                <c:pt idx="2">
                  <c:v>0.59064870723022145</c:v>
                </c:pt>
                <c:pt idx="3">
                  <c:v>0.45220243673851923</c:v>
                </c:pt>
                <c:pt idx="4">
                  <c:v>0.50280493668857185</c:v>
                </c:pt>
              </c:numCache>
            </c:numRef>
          </c:val>
          <c:smooth val="0"/>
          <c:extLst>
            <c:ext xmlns:c16="http://schemas.microsoft.com/office/drawing/2014/chart" uri="{C3380CC4-5D6E-409C-BE32-E72D297353CC}">
              <c16:uniqueId val="{00000003-3AEC-4C96-ADBD-C2F35E96FD4E}"/>
            </c:ext>
          </c:extLst>
        </c:ser>
        <c:ser>
          <c:idx val="4"/>
          <c:order val="4"/>
          <c:tx>
            <c:strRef>
              <c:f>'R3.8末まで'!$T$7</c:f>
              <c:strCache>
                <c:ptCount val="1"/>
                <c:pt idx="0">
                  <c:v>中学加入率</c:v>
                </c:pt>
              </c:strCache>
            </c:strRef>
          </c:tx>
          <c:spPr>
            <a:ln w="28575" cap="rnd">
              <a:solidFill>
                <a:schemeClr val="accent5"/>
              </a:solidFill>
              <a:round/>
            </a:ln>
            <a:effectLst/>
          </c:spPr>
          <c:marker>
            <c:symbol val="star"/>
            <c:size val="13"/>
            <c:spPr>
              <a:noFill/>
              <a:ln w="9525">
                <a:solidFill>
                  <a:srgbClr val="FF0000"/>
                </a:solidFill>
              </a:ln>
              <a:effectLst/>
            </c:spPr>
          </c:marker>
          <c:cat>
            <c:strRef>
              <c:f>'R3.8末まで'!$U$2:$Y$2</c:f>
              <c:strCache>
                <c:ptCount val="5"/>
                <c:pt idx="0">
                  <c:v>平成29年度</c:v>
                </c:pt>
                <c:pt idx="1">
                  <c:v>平成30年度</c:v>
                </c:pt>
                <c:pt idx="2">
                  <c:v>平成31年度</c:v>
                </c:pt>
                <c:pt idx="3">
                  <c:v>令和２年度</c:v>
                </c:pt>
                <c:pt idx="4">
                  <c:v>令和３年度</c:v>
                </c:pt>
              </c:strCache>
            </c:strRef>
          </c:cat>
          <c:val>
            <c:numRef>
              <c:f>'R3.8末まで'!$U$7:$Z$7</c:f>
              <c:numCache>
                <c:formatCode>0.0%</c:formatCode>
                <c:ptCount val="5"/>
                <c:pt idx="0">
                  <c:v>0.16731898238747553</c:v>
                </c:pt>
                <c:pt idx="1">
                  <c:v>0.14833168153287082</c:v>
                </c:pt>
                <c:pt idx="2">
                  <c:v>0.13726135615536536</c:v>
                </c:pt>
                <c:pt idx="3">
                  <c:v>0.13536269430051814</c:v>
                </c:pt>
                <c:pt idx="4">
                  <c:v>0.11931644797070491</c:v>
                </c:pt>
              </c:numCache>
            </c:numRef>
          </c:val>
          <c:smooth val="0"/>
          <c:extLst>
            <c:ext xmlns:c16="http://schemas.microsoft.com/office/drawing/2014/chart" uri="{C3380CC4-5D6E-409C-BE32-E72D297353CC}">
              <c16:uniqueId val="{00000004-3AEC-4C96-ADBD-C2F35E96FD4E}"/>
            </c:ext>
          </c:extLst>
        </c:ser>
        <c:ser>
          <c:idx val="5"/>
          <c:order val="5"/>
          <c:tx>
            <c:strRef>
              <c:f>'R3.8末まで'!$T$8</c:f>
              <c:strCache>
                <c:ptCount val="1"/>
                <c:pt idx="0">
                  <c:v>全体加入率</c:v>
                </c:pt>
              </c:strCache>
            </c:strRef>
          </c:tx>
          <c:spPr>
            <a:ln w="28575" cap="rnd">
              <a:solidFill>
                <a:schemeClr val="accent6"/>
              </a:solidFill>
              <a:round/>
            </a:ln>
            <a:effectLst/>
          </c:spPr>
          <c:marker>
            <c:symbol val="circle"/>
            <c:size val="13"/>
            <c:spPr>
              <a:solidFill>
                <a:schemeClr val="tx1">
                  <a:lumMod val="75000"/>
                  <a:lumOff val="25000"/>
                </a:schemeClr>
              </a:solidFill>
              <a:ln w="9525">
                <a:solidFill>
                  <a:schemeClr val="tx1">
                    <a:lumMod val="75000"/>
                    <a:lumOff val="25000"/>
                  </a:schemeClr>
                </a:solidFill>
              </a:ln>
              <a:effectLst/>
            </c:spPr>
          </c:marker>
          <c:cat>
            <c:strRef>
              <c:f>'R3.8末まで'!$U$2:$Y$2</c:f>
              <c:strCache>
                <c:ptCount val="5"/>
                <c:pt idx="0">
                  <c:v>平成29年度</c:v>
                </c:pt>
                <c:pt idx="1">
                  <c:v>平成30年度</c:v>
                </c:pt>
                <c:pt idx="2">
                  <c:v>平成31年度</c:v>
                </c:pt>
                <c:pt idx="3">
                  <c:v>令和２年度</c:v>
                </c:pt>
                <c:pt idx="4">
                  <c:v>令和３年度</c:v>
                </c:pt>
              </c:strCache>
            </c:strRef>
          </c:cat>
          <c:val>
            <c:numRef>
              <c:f>'R3.8末まで'!$U$8:$Z$8</c:f>
              <c:numCache>
                <c:formatCode>0.0%</c:formatCode>
                <c:ptCount val="5"/>
                <c:pt idx="0">
                  <c:v>0.47968077286569361</c:v>
                </c:pt>
                <c:pt idx="1">
                  <c:v>0.45326612056290694</c:v>
                </c:pt>
                <c:pt idx="2">
                  <c:v>0.44561440454880491</c:v>
                </c:pt>
                <c:pt idx="3">
                  <c:v>0.34910432033719707</c:v>
                </c:pt>
                <c:pt idx="4">
                  <c:v>0.3707440100882724</c:v>
                </c:pt>
              </c:numCache>
            </c:numRef>
          </c:val>
          <c:smooth val="0"/>
          <c:extLst>
            <c:ext xmlns:c16="http://schemas.microsoft.com/office/drawing/2014/chart" uri="{C3380CC4-5D6E-409C-BE32-E72D297353CC}">
              <c16:uniqueId val="{00000005-3AEC-4C96-ADBD-C2F35E96FD4E}"/>
            </c:ext>
          </c:extLst>
        </c:ser>
        <c:dLbls>
          <c:showLegendKey val="0"/>
          <c:showVal val="0"/>
          <c:showCatName val="0"/>
          <c:showSerName val="0"/>
          <c:showPercent val="0"/>
          <c:showBubbleSize val="0"/>
        </c:dLbls>
        <c:marker val="1"/>
        <c:smooth val="0"/>
        <c:axId val="462809632"/>
        <c:axId val="462812912"/>
      </c:lineChart>
      <c:catAx>
        <c:axId val="33369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33697256"/>
        <c:crosses val="autoZero"/>
        <c:auto val="1"/>
        <c:lblAlgn val="ctr"/>
        <c:lblOffset val="100"/>
        <c:noMultiLvlLbl val="0"/>
      </c:catAx>
      <c:valAx>
        <c:axId val="333697256"/>
        <c:scaling>
          <c:orientation val="minMax"/>
        </c:scaling>
        <c:delete val="0"/>
        <c:axPos val="l"/>
        <c:majorGridlines>
          <c:spPr>
            <a:ln w="9525" cap="flat" cmpd="sng" algn="ctr">
              <a:solidFill>
                <a:schemeClr val="bg2">
                  <a:lumMod val="75000"/>
                </a:schemeClr>
              </a:solidFill>
              <a:round/>
            </a:ln>
            <a:effectLst/>
          </c:spPr>
        </c:majorGridlines>
        <c:numFmt formatCode="0&quot;人&quot;" sourceLinked="0"/>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33694632"/>
        <c:crosses val="autoZero"/>
        <c:crossBetween val="between"/>
      </c:valAx>
      <c:valAx>
        <c:axId val="462812912"/>
        <c:scaling>
          <c:orientation val="minMax"/>
        </c:scaling>
        <c:delete val="0"/>
        <c:axPos val="r"/>
        <c:numFmt formatCode="0%"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2809632"/>
        <c:crosses val="max"/>
        <c:crossBetween val="between"/>
      </c:valAx>
      <c:catAx>
        <c:axId val="462809632"/>
        <c:scaling>
          <c:orientation val="minMax"/>
        </c:scaling>
        <c:delete val="1"/>
        <c:axPos val="b"/>
        <c:numFmt formatCode="General" sourceLinked="1"/>
        <c:majorTickMark val="out"/>
        <c:minorTickMark val="none"/>
        <c:tickLblPos val="nextTo"/>
        <c:crossAx val="462812912"/>
        <c:crosses val="autoZero"/>
        <c:auto val="1"/>
        <c:lblAlgn val="ctr"/>
        <c:lblOffset val="100"/>
        <c:noMultiLvlLbl val="0"/>
      </c:catAx>
      <c:spPr>
        <a:noFill/>
        <a:ln>
          <a:noFill/>
        </a:ln>
        <a:effectLst/>
      </c:spPr>
    </c:plotArea>
    <c:legend>
      <c:legendPos val="r"/>
      <c:layout>
        <c:manualLayout>
          <c:xMode val="edge"/>
          <c:yMode val="edge"/>
          <c:x val="0.88184567640548361"/>
          <c:y val="0.41943648819106161"/>
          <c:w val="0.11815432359451639"/>
          <c:h val="0.30485719731777333"/>
        </c:manualLayout>
      </c:layout>
      <c:overlay val="0"/>
      <c:spPr>
        <a:noFill/>
        <a:ln>
          <a:solidFill>
            <a:schemeClr val="accent1"/>
          </a:solidFill>
        </a:ln>
        <a:effectLst/>
      </c:spPr>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20207" cy="495348"/>
          </a:xfrm>
          <a:prstGeom prst="rect">
            <a:avLst/>
          </a:prstGeom>
        </p:spPr>
        <p:txBody>
          <a:bodyPr vert="horz" lIns="91083" tIns="45541" rIns="91083" bIns="4554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7173" y="0"/>
            <a:ext cx="2920207" cy="495348"/>
          </a:xfrm>
          <a:prstGeom prst="rect">
            <a:avLst/>
          </a:prstGeom>
        </p:spPr>
        <p:txBody>
          <a:bodyPr vert="horz" lIns="91083" tIns="45541" rIns="91083" bIns="45541" rtlCol="0"/>
          <a:lstStyle>
            <a:lvl1pPr algn="r">
              <a:defRPr sz="1200"/>
            </a:lvl1pPr>
          </a:lstStyle>
          <a:p>
            <a:fld id="{9752A2AC-BCF2-454B-9F45-E1810BA68C1A}" type="datetimeFigureOut">
              <a:rPr kumimoji="1" lang="ja-JP" altLang="en-US" smtClean="0"/>
              <a:t>2021/11/5</a:t>
            </a:fld>
            <a:endParaRPr kumimoji="1" lang="ja-JP" altLang="en-US"/>
          </a:p>
        </p:txBody>
      </p:sp>
      <p:sp>
        <p:nvSpPr>
          <p:cNvPr id="4" name="スライド イメージ プレースホルダー 3"/>
          <p:cNvSpPr>
            <a:spLocks noGrp="1" noRot="1" noChangeAspect="1"/>
          </p:cNvSpPr>
          <p:nvPr>
            <p:ph type="sldImg" idx="2"/>
          </p:nvPr>
        </p:nvSpPr>
        <p:spPr>
          <a:xfrm>
            <a:off x="1149350" y="1235075"/>
            <a:ext cx="4440238" cy="3330575"/>
          </a:xfrm>
          <a:prstGeom prst="rect">
            <a:avLst/>
          </a:prstGeom>
          <a:noFill/>
          <a:ln w="12700">
            <a:solidFill>
              <a:prstClr val="black"/>
            </a:solidFill>
          </a:ln>
        </p:spPr>
        <p:txBody>
          <a:bodyPr vert="horz" lIns="91083" tIns="45541" rIns="91083" bIns="45541" rtlCol="0" anchor="ctr"/>
          <a:lstStyle/>
          <a:p>
            <a:endParaRPr lang="ja-JP" altLang="en-US"/>
          </a:p>
        </p:txBody>
      </p:sp>
      <p:sp>
        <p:nvSpPr>
          <p:cNvPr id="5" name="ノート プレースホルダー 4"/>
          <p:cNvSpPr>
            <a:spLocks noGrp="1"/>
          </p:cNvSpPr>
          <p:nvPr>
            <p:ph type="body" sz="quarter" idx="3"/>
          </p:nvPr>
        </p:nvSpPr>
        <p:spPr>
          <a:xfrm>
            <a:off x="673894" y="4751221"/>
            <a:ext cx="5391150" cy="3887361"/>
          </a:xfrm>
          <a:prstGeom prst="rect">
            <a:avLst/>
          </a:prstGeom>
        </p:spPr>
        <p:txBody>
          <a:bodyPr vert="horz" lIns="91083" tIns="45541" rIns="91083" bIns="4554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7317"/>
            <a:ext cx="2920207" cy="495347"/>
          </a:xfrm>
          <a:prstGeom prst="rect">
            <a:avLst/>
          </a:prstGeom>
        </p:spPr>
        <p:txBody>
          <a:bodyPr vert="horz" lIns="91083" tIns="45541" rIns="91083" bIns="4554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7173" y="9377317"/>
            <a:ext cx="2920207" cy="495347"/>
          </a:xfrm>
          <a:prstGeom prst="rect">
            <a:avLst/>
          </a:prstGeom>
        </p:spPr>
        <p:txBody>
          <a:bodyPr vert="horz" lIns="91083" tIns="45541" rIns="91083" bIns="45541" rtlCol="0" anchor="b"/>
          <a:lstStyle>
            <a:lvl1pPr algn="r">
              <a:defRPr sz="1200"/>
            </a:lvl1pPr>
          </a:lstStyle>
          <a:p>
            <a:fld id="{CF05394A-726E-46DE-846A-30A6B793E476}" type="slidenum">
              <a:rPr kumimoji="1" lang="ja-JP" altLang="en-US" smtClean="0"/>
              <a:t>‹#›</a:t>
            </a:fld>
            <a:endParaRPr kumimoji="1" lang="ja-JP" altLang="en-US"/>
          </a:p>
        </p:txBody>
      </p:sp>
    </p:spTree>
    <p:extLst>
      <p:ext uri="{BB962C8B-B14F-4D97-AF65-F5344CB8AC3E}">
        <p14:creationId xmlns:p14="http://schemas.microsoft.com/office/powerpoint/2010/main" val="19344584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子ども会の活性化の取組について、御紹介いたします。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a:t>
            </a:fld>
            <a:endParaRPr kumimoji="1" lang="ja-JP" altLang="en-US"/>
          </a:p>
        </p:txBody>
      </p:sp>
    </p:spTree>
    <p:extLst>
      <p:ext uri="{BB962C8B-B14F-4D97-AF65-F5344CB8AC3E}">
        <p14:creationId xmlns:p14="http://schemas.microsoft.com/office/powerpoint/2010/main" val="3304502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これは、その時の会議の様子です。地域活力推進課の担当者や、スポーツ少年団の担当者だとか、</a:t>
            </a:r>
            <a:r>
              <a:rPr kumimoji="1" lang="en-US" altLang="ja-JP" dirty="0"/>
              <a:t>【】</a:t>
            </a:r>
            <a:r>
              <a:rPr kumimoji="1" lang="ja-JP" altLang="en-US" dirty="0"/>
              <a:t>各支所の子ども会担当者など</a:t>
            </a:r>
            <a:r>
              <a:rPr kumimoji="1" lang="en-US" altLang="ja-JP" dirty="0"/>
              <a:t>10</a:t>
            </a:r>
            <a:r>
              <a:rPr kumimoji="1" lang="ja-JP" altLang="en-US" dirty="0"/>
              <a:t>人を集めて、このようにみんなで、活性化策を、まずは練ったところです。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10</a:t>
            </a:fld>
            <a:endParaRPr kumimoji="1" lang="ja-JP" altLang="en-US"/>
          </a:p>
        </p:txBody>
      </p:sp>
    </p:spTree>
    <p:extLst>
      <p:ext uri="{BB962C8B-B14F-4D97-AF65-F5344CB8AC3E}">
        <p14:creationId xmlns:p14="http://schemas.microsoft.com/office/powerpoint/2010/main" val="103878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次に、子ども会活性化推進委員会を設置しました。</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11</a:t>
            </a:fld>
            <a:endParaRPr kumimoji="1" lang="ja-JP" altLang="en-US"/>
          </a:p>
        </p:txBody>
      </p:sp>
    </p:spTree>
    <p:extLst>
      <p:ext uri="{BB962C8B-B14F-4D97-AF65-F5344CB8AC3E}">
        <p14:creationId xmlns:p14="http://schemas.microsoft.com/office/powerpoint/2010/main" val="72586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これは、</a:t>
            </a:r>
            <a:r>
              <a:rPr kumimoji="1" lang="en-US" altLang="ja-JP" dirty="0"/>
              <a:t>10</a:t>
            </a:r>
            <a:r>
              <a:rPr kumimoji="1" lang="ja-JP" altLang="en-US" dirty="0"/>
              <a:t>月</a:t>
            </a:r>
            <a:r>
              <a:rPr kumimoji="1" lang="en-US" altLang="ja-JP" dirty="0"/>
              <a:t>26</a:t>
            </a:r>
            <a:r>
              <a:rPr kumimoji="1" lang="ja-JP" altLang="en-US" dirty="0"/>
              <a:t>日に、１回目の推進委員会で、市子連会長や、市Ｐ連会長、スポ少指導者代表、町内会長など、</a:t>
            </a:r>
            <a:r>
              <a:rPr kumimoji="1" lang="en-US" altLang="ja-JP" dirty="0"/>
              <a:t>【】</a:t>
            </a:r>
            <a:r>
              <a:rPr kumimoji="1" lang="ja-JP" altLang="en-US" dirty="0"/>
              <a:t>関係者をすべて集めて、子ども会の現状や今後の活性化策についての御意見等をいただきました。</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12</a:t>
            </a:fld>
            <a:endParaRPr kumimoji="1" lang="ja-JP" altLang="en-US"/>
          </a:p>
        </p:txBody>
      </p:sp>
    </p:spTree>
    <p:extLst>
      <p:ext uri="{BB962C8B-B14F-4D97-AF65-F5344CB8AC3E}">
        <p14:creationId xmlns:p14="http://schemas.microsoft.com/office/powerpoint/2010/main" val="242424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プロジェクトチームで協議したことを、第１回の推進委員会へ具体策の提案を行いました。</a:t>
            </a:r>
          </a:p>
          <a:p>
            <a:endParaRPr kumimoji="1" lang="en-US" altLang="ja-JP" dirty="0"/>
          </a:p>
          <a:p>
            <a:r>
              <a:rPr kumimoji="1" lang="ja-JP" altLang="en-US" dirty="0"/>
              <a:t>　その１つが、全ての町内会の組織に「子ども会」を入れてもらうことはできないか、</a:t>
            </a:r>
            <a:r>
              <a:rPr kumimoji="1" lang="en-US" altLang="ja-JP" dirty="0"/>
              <a:t>【】</a:t>
            </a:r>
            <a:r>
              <a:rPr kumimoji="1" lang="ja-JP" altLang="en-US" dirty="0"/>
              <a:t>現在、子ども会がある、ないに分けて取組策を提案しました。</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13</a:t>
            </a:fld>
            <a:endParaRPr kumimoji="1" lang="ja-JP" altLang="en-US"/>
          </a:p>
        </p:txBody>
      </p:sp>
    </p:spTree>
    <p:extLst>
      <p:ext uri="{BB962C8B-B14F-4D97-AF65-F5344CB8AC3E}">
        <p14:creationId xmlns:p14="http://schemas.microsoft.com/office/powerpoint/2010/main" val="2871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また、活動については、</a:t>
            </a:r>
            <a:endParaRPr kumimoji="1" lang="en-US" altLang="ja-JP" dirty="0"/>
          </a:p>
          <a:p>
            <a:r>
              <a:rPr kumimoji="1" lang="ja-JP" altLang="en-US" dirty="0"/>
              <a:t>　単位子ども会では、定例会を。</a:t>
            </a:r>
            <a:endParaRPr kumimoji="1" lang="en-US" altLang="ja-JP" dirty="0"/>
          </a:p>
          <a:p>
            <a:endParaRPr kumimoji="1" lang="en-US" altLang="ja-JP" dirty="0"/>
          </a:p>
          <a:p>
            <a:r>
              <a:rPr kumimoji="1" lang="ja-JP" altLang="en-US" dirty="0"/>
              <a:t>　市全体では例として、</a:t>
            </a:r>
            <a:endParaRPr kumimoji="1" lang="en-US" altLang="ja-JP" dirty="0"/>
          </a:p>
          <a:p>
            <a:r>
              <a:rPr kumimoji="1" lang="ja-JP" altLang="en-US" dirty="0"/>
              <a:t>　ドッジボール大会を行ったらどうか、グローカルイングリッシュキャンプを取り入れたらどうか、</a:t>
            </a:r>
            <a:endParaRPr kumimoji="1" lang="en-US" altLang="ja-JP" dirty="0"/>
          </a:p>
          <a:p>
            <a:endParaRPr kumimoji="1" lang="en-US" altLang="ja-JP" dirty="0"/>
          </a:p>
          <a:p>
            <a:r>
              <a:rPr kumimoji="1" lang="ja-JP" altLang="en-US" dirty="0"/>
              <a:t>　子ども会や育成会、活動の在り方の工夫など、提案をしたところです。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14</a:t>
            </a:fld>
            <a:endParaRPr kumimoji="1" lang="ja-JP" altLang="en-US"/>
          </a:p>
        </p:txBody>
      </p:sp>
    </p:spTree>
    <p:extLst>
      <p:ext uri="{BB962C8B-B14F-4D97-AF65-F5344CB8AC3E}">
        <p14:creationId xmlns:p14="http://schemas.microsoft.com/office/powerpoint/2010/main" val="357945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推進委員会での主な意見としては、</a:t>
            </a:r>
            <a:endParaRPr kumimoji="1" lang="en-US" altLang="ja-JP" dirty="0"/>
          </a:p>
          <a:p>
            <a:endParaRPr kumimoji="1" lang="en-US" altLang="ja-JP" dirty="0"/>
          </a:p>
          <a:p>
            <a:r>
              <a:rPr kumimoji="1" lang="ja-JP" altLang="en-US" dirty="0"/>
              <a:t>　町内会にも入らない保護者も増えていて、町内会に組織を作るのは、なかなか難しいのではないか、第３土曜日は、子ども会の日だということを徹底させるべきだ、などたくさんの意見をいただきました。</a:t>
            </a:r>
            <a:endParaRPr kumimoji="1" lang="en-US" altLang="ja-JP" dirty="0"/>
          </a:p>
          <a:p>
            <a:r>
              <a:rPr kumimoji="1" lang="ja-JP" altLang="en-US" dirty="0"/>
              <a:t>　</a:t>
            </a:r>
            <a:endParaRPr kumimoji="1" lang="en-US" altLang="ja-JP" dirty="0"/>
          </a:p>
          <a:p>
            <a:r>
              <a:rPr kumimoji="1" lang="ja-JP" altLang="en-US" dirty="0"/>
              <a:t>　今回の意見をもとに、またプロジェクトチームで協議し、次の推進委員会で再度具体策を協議していきます。それを繰り返しながら、できることを決定していく計画にしております。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15</a:t>
            </a:fld>
            <a:endParaRPr kumimoji="1" lang="ja-JP" altLang="en-US"/>
          </a:p>
        </p:txBody>
      </p:sp>
    </p:spTree>
    <p:extLst>
      <p:ext uri="{BB962C8B-B14F-4D97-AF65-F5344CB8AC3E}">
        <p14:creationId xmlns:p14="http://schemas.microsoft.com/office/powerpoint/2010/main" val="2375821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先ほどまでは、組織・活動の在り方についての課題を申し上げましたが、</a:t>
            </a:r>
            <a:endParaRPr kumimoji="1" lang="en-US" altLang="ja-JP" dirty="0"/>
          </a:p>
          <a:p>
            <a:endParaRPr kumimoji="1" lang="en-US" altLang="ja-JP" dirty="0"/>
          </a:p>
          <a:p>
            <a:r>
              <a:rPr kumimoji="1" lang="ja-JP" altLang="en-US" dirty="0"/>
              <a:t>　中には、いい子ども会・素晴らしい子ども会もありますので、模範的な活動をしている「子ども会」の紹介をいたします。</a:t>
            </a:r>
            <a:endParaRPr kumimoji="1" lang="en-US" altLang="ja-JP" dirty="0"/>
          </a:p>
          <a:p>
            <a:r>
              <a:rPr kumimoji="1" lang="ja-JP" altLang="en-US" dirty="0"/>
              <a:t>　</a:t>
            </a:r>
            <a:endParaRPr kumimoji="1" lang="en-US" altLang="ja-JP" dirty="0"/>
          </a:p>
          <a:p>
            <a:r>
              <a:rPr kumimoji="1" lang="ja-JP" altLang="en-US" dirty="0"/>
              <a:t>　今坂南子ども会は、今年度、表彰を受けていて、子ども主体の活動をしているのが、模範的で素晴らしいです。</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16</a:t>
            </a:fld>
            <a:endParaRPr kumimoji="1" lang="ja-JP" altLang="en-US"/>
          </a:p>
        </p:txBody>
      </p:sp>
    </p:spTree>
    <p:extLst>
      <p:ext uri="{BB962C8B-B14F-4D97-AF65-F5344CB8AC3E}">
        <p14:creationId xmlns:p14="http://schemas.microsoft.com/office/powerpoint/2010/main" val="2437474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の子ども会では、大人・親の育成会の活動ではなくて、純粋な子どもたちだけの、本来の子どもたちだけの子ども会の活動をしています。自分たちで話し合いをし、計画を立てて、何をしたいかとか、年間の計画を決めたり、今度やる行事の係分担を決めたりしています。また、自分たちで材料の買い出しをしたり、招待状を親がパソコンで作るのではなく、自分たちで作って送ったり、当日の事前準備も自分たちでやったりしています。</a:t>
            </a:r>
            <a:endParaRPr kumimoji="1" lang="en-US" altLang="ja-JP" dirty="0"/>
          </a:p>
          <a:p>
            <a:r>
              <a:rPr kumimoji="1" lang="ja-JP" altLang="en-US" dirty="0"/>
              <a:t>　親が何もかもするのではなく、こんなふうにしてやっているところもあります。</a:t>
            </a:r>
            <a:r>
              <a:rPr kumimoji="1" lang="en-US" altLang="ja-JP" dirty="0"/>
              <a:t>【】</a:t>
            </a:r>
            <a:r>
              <a:rPr kumimoji="1" lang="ja-JP" altLang="en-US" dirty="0"/>
              <a:t>全部自分たちでやる、そう子ども会を増やしていきたいと思っています。</a:t>
            </a:r>
            <a:endParaRPr kumimoji="1" lang="en-US" altLang="ja-JP" dirty="0"/>
          </a:p>
          <a:p>
            <a:endParaRPr kumimoji="1" lang="en-US" altLang="ja-JP" dirty="0"/>
          </a:p>
          <a:p>
            <a:r>
              <a:rPr kumimoji="1" lang="ja-JP" altLang="en-US" dirty="0"/>
              <a:t>　ただ、子ども会イコール、親が何もかも準備をして、子どもは来てお客さんになっている、そんな子ども会があるのも事実です。いろいろな方々と話をすると、このように誤解をされていらっしゃる方々が多いですので、周知・広報に努める必要性も感じています。</a:t>
            </a:r>
            <a:r>
              <a:rPr kumimoji="1" lang="en-US" altLang="ja-JP" dirty="0"/>
              <a:t>【】</a:t>
            </a:r>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17</a:t>
            </a:fld>
            <a:endParaRPr kumimoji="1" lang="ja-JP" altLang="en-US"/>
          </a:p>
        </p:txBody>
      </p:sp>
    </p:spTree>
    <p:extLst>
      <p:ext uri="{BB962C8B-B14F-4D97-AF65-F5344CB8AC3E}">
        <p14:creationId xmlns:p14="http://schemas.microsoft.com/office/powerpoint/2010/main" val="502115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当日の様子です。楽しく活動してますが、親に焦点を当ててみますと、</a:t>
            </a:r>
            <a:endParaRPr kumimoji="1" lang="en-US" altLang="ja-JP" dirty="0"/>
          </a:p>
          <a:p>
            <a:r>
              <a:rPr kumimoji="1" lang="ja-JP" altLang="en-US" dirty="0"/>
              <a:t>　親は近くで怪我をしないように見ている、見守っているのが、理想的な子ども会であります。パン食い競争でポールを持っているお父さんかいますが、親は、このように棒を持って手伝ってあげたり、場所を借りる手続きをしたり、申請書を出したりするのが役割です。</a:t>
            </a:r>
            <a:r>
              <a:rPr kumimoji="1" lang="en-US" altLang="ja-JP" dirty="0"/>
              <a:t>【】</a:t>
            </a:r>
            <a:r>
              <a:rPr kumimoji="1" lang="ja-JP" altLang="en-US" dirty="0"/>
              <a:t>つまり、親は手は放しても、目を離さない。そういったのが親の活動・役割です。これが本当の子ども会の望ましい姿で、一つの例として紹介しました。</a:t>
            </a:r>
            <a:endParaRPr kumimoji="1" lang="en-US" altLang="ja-JP" dirty="0"/>
          </a:p>
          <a:p>
            <a:r>
              <a:rPr kumimoji="1" lang="ja-JP" altLang="en-US" dirty="0"/>
              <a:t>　親が一生懸命やるのがいいと思っている人も多いと思いますが、そうではなくて、親は何もしないのがいいのです。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18</a:t>
            </a:fld>
            <a:endParaRPr kumimoji="1" lang="ja-JP" altLang="en-US"/>
          </a:p>
        </p:txBody>
      </p:sp>
    </p:spTree>
    <p:extLst>
      <p:ext uri="{BB962C8B-B14F-4D97-AF65-F5344CB8AC3E}">
        <p14:creationId xmlns:p14="http://schemas.microsoft.com/office/powerpoint/2010/main" val="247494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続いて、吾平の中央麓子ども会を紹介します。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19</a:t>
            </a:fld>
            <a:endParaRPr kumimoji="1" lang="ja-JP" altLang="en-US"/>
          </a:p>
        </p:txBody>
      </p:sp>
    </p:spTree>
    <p:extLst>
      <p:ext uri="{BB962C8B-B14F-4D97-AF65-F5344CB8AC3E}">
        <p14:creationId xmlns:p14="http://schemas.microsoft.com/office/powerpoint/2010/main" val="329828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まず、子ども会の実態について説明いたします。</a:t>
            </a:r>
          </a:p>
          <a:p>
            <a:r>
              <a:rPr kumimoji="1" lang="ja-JP" altLang="en-US" dirty="0"/>
              <a:t>　これは、子ども会安全会の加入者数と加入率についてのグラフですが、</a:t>
            </a:r>
            <a:r>
              <a:rPr kumimoji="1" lang="en-US" altLang="ja-JP" dirty="0"/>
              <a:t>【】</a:t>
            </a:r>
          </a:p>
          <a:p>
            <a:r>
              <a:rPr kumimoji="1" lang="ja-JP" altLang="en-US" dirty="0"/>
              <a:t>　平成</a:t>
            </a:r>
            <a:r>
              <a:rPr kumimoji="1" lang="en-US" altLang="ja-JP" dirty="0"/>
              <a:t>29</a:t>
            </a:r>
            <a:r>
              <a:rPr kumimoji="1" lang="ja-JP" altLang="en-US" dirty="0"/>
              <a:t>年度には、小学生の加入率が</a:t>
            </a:r>
            <a:r>
              <a:rPr kumimoji="1" lang="en-US" altLang="ja-JP" dirty="0"/>
              <a:t>62.8</a:t>
            </a:r>
            <a:r>
              <a:rPr kumimoji="1" lang="ja-JP" altLang="en-US" dirty="0"/>
              <a:t>％でしたが、</a:t>
            </a:r>
            <a:r>
              <a:rPr kumimoji="1" lang="en-US" altLang="ja-JP" dirty="0"/>
              <a:t>【】</a:t>
            </a:r>
            <a:r>
              <a:rPr kumimoji="1" lang="ja-JP" altLang="en-US" dirty="0"/>
              <a:t>今年度は、</a:t>
            </a:r>
            <a:r>
              <a:rPr kumimoji="1" lang="en-US" altLang="ja-JP" dirty="0"/>
              <a:t>50.3</a:t>
            </a:r>
            <a:r>
              <a:rPr kumimoji="1" lang="ja-JP" altLang="en-US" dirty="0"/>
              <a:t>％となっており、加入者は年々減少している状況です。</a:t>
            </a:r>
            <a:r>
              <a:rPr kumimoji="1" lang="en-US" altLang="ja-JP" dirty="0"/>
              <a:t>【】</a:t>
            </a:r>
            <a:r>
              <a:rPr kumimoji="1" lang="ja-JP" altLang="en-US" dirty="0"/>
              <a:t>このままでは、消滅の危機へ向かうのではないかと大変危惧しているところです。</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2</a:t>
            </a:fld>
            <a:endParaRPr kumimoji="1" lang="ja-JP" altLang="en-US"/>
          </a:p>
        </p:txBody>
      </p:sp>
    </p:spTree>
    <p:extLst>
      <p:ext uri="{BB962C8B-B14F-4D97-AF65-F5344CB8AC3E}">
        <p14:creationId xmlns:p14="http://schemas.microsoft.com/office/powerpoint/2010/main" val="2312803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こちらも、子どもたちの話合いや、材料の買い出し、クリスマス会の準備、そして本番と、同じように活動しております。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20</a:t>
            </a:fld>
            <a:endParaRPr kumimoji="1" lang="ja-JP" altLang="en-US"/>
          </a:p>
        </p:txBody>
      </p:sp>
    </p:spTree>
    <p:extLst>
      <p:ext uri="{BB962C8B-B14F-4D97-AF65-F5344CB8AC3E}">
        <p14:creationId xmlns:p14="http://schemas.microsoft.com/office/powerpoint/2010/main" val="2936857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中央麓子ども会が違うところは、伝統芸能のそば切り踊りや、地元の地域行事に参加するなど様々な活動をしています。こういうのまでやっている、やれる地域もあります。地域によってやれるやれないがありますが、我々としては、子どもが主体の活動と、地域行事とのコラボ、地域と一緒になった活動も、バランスよくやって子ども会を活性化できればと思っており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21</a:t>
            </a:fld>
            <a:endParaRPr kumimoji="1" lang="ja-JP" altLang="en-US"/>
          </a:p>
        </p:txBody>
      </p:sp>
    </p:spTree>
    <p:extLst>
      <p:ext uri="{BB962C8B-B14F-4D97-AF65-F5344CB8AC3E}">
        <p14:creationId xmlns:p14="http://schemas.microsoft.com/office/powerpoint/2010/main" val="106552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最後になりましたが、</a:t>
            </a:r>
            <a:endParaRPr kumimoji="1" lang="en-US" altLang="ja-JP" dirty="0"/>
          </a:p>
          <a:p>
            <a:r>
              <a:rPr kumimoji="1" lang="ja-JP" altLang="en-US" dirty="0"/>
              <a:t>　どこの子ども会でも、</a:t>
            </a:r>
            <a:r>
              <a:rPr kumimoji="1" lang="en-US" altLang="ja-JP" dirty="0"/>
              <a:t>【】</a:t>
            </a:r>
            <a:r>
              <a:rPr kumimoji="1" lang="ja-JP" altLang="en-US" dirty="0"/>
              <a:t>このように子どもたちだけで話し合ったり、計画を立てたり、買い出しに行ったり、</a:t>
            </a:r>
            <a:r>
              <a:rPr kumimoji="1" lang="en-US" altLang="ja-JP" dirty="0"/>
              <a:t>【】</a:t>
            </a:r>
            <a:r>
              <a:rPr kumimoji="1" lang="ja-JP" altLang="en-US" dirty="0"/>
              <a:t>親は手伝いをするだけの、親が苦労しない、親の負担にならない、そんな子ども会になっていけば、子ども会活動がもっと増えて、活性化していくものと考えております。</a:t>
            </a:r>
            <a:endParaRPr kumimoji="1" lang="en-US" altLang="ja-JP" dirty="0"/>
          </a:p>
          <a:p>
            <a:endParaRPr kumimoji="1" lang="en-US" altLang="ja-JP" dirty="0"/>
          </a:p>
          <a:p>
            <a:r>
              <a:rPr kumimoji="1" lang="ja-JP" altLang="en-US" dirty="0"/>
              <a:t>　また、子ども会の活動に伝統芸能を守るための継承活動なども取り入れたり、地域の実情に合わせた、バランスのよい子ども会活動が増えていけばいいなと思っています。</a:t>
            </a:r>
            <a:endParaRPr kumimoji="1" lang="en-US" altLang="ja-JP" dirty="0"/>
          </a:p>
          <a:p>
            <a:r>
              <a:rPr kumimoji="1" lang="ja-JP" altLang="en-US" dirty="0"/>
              <a:t>　我々は、こんな子ども会を育てていきたいと思います。</a:t>
            </a:r>
            <a:r>
              <a:rPr kumimoji="1" lang="en-US" altLang="ja-JP" dirty="0"/>
              <a:t>【】</a:t>
            </a:r>
          </a:p>
          <a:p>
            <a:endParaRPr kumimoji="1" lang="en-US" altLang="ja-JP" dirty="0"/>
          </a:p>
          <a:p>
            <a:r>
              <a:rPr kumimoji="1" lang="ja-JP" altLang="en-US" dirty="0"/>
              <a:t>　この活動が、人づくり・地域づくりに寄与していくことを願いながら、この取組を続けていきたいと思います。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22</a:t>
            </a:fld>
            <a:endParaRPr kumimoji="1" lang="ja-JP" altLang="en-US"/>
          </a:p>
        </p:txBody>
      </p:sp>
    </p:spTree>
    <p:extLst>
      <p:ext uri="{BB962C8B-B14F-4D97-AF65-F5344CB8AC3E}">
        <p14:creationId xmlns:p14="http://schemas.microsoft.com/office/powerpoint/2010/main" val="3054713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以上で、子ども会活性化の取組について、紹介を終わります。</a:t>
            </a:r>
            <a:r>
              <a:rPr kumimoji="1" lang="en-US" altLang="ja-JP" dirty="0"/>
              <a:t>【】</a:t>
            </a:r>
          </a:p>
          <a:p>
            <a:r>
              <a:rPr kumimoji="1" lang="ja-JP" altLang="en-US" dirty="0"/>
              <a:t>　御清聴ありがとうございました。</a:t>
            </a:r>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23</a:t>
            </a:fld>
            <a:endParaRPr kumimoji="1" lang="ja-JP" altLang="en-US"/>
          </a:p>
        </p:txBody>
      </p:sp>
    </p:spTree>
    <p:extLst>
      <p:ext uri="{BB962C8B-B14F-4D97-AF65-F5344CB8AC3E}">
        <p14:creationId xmlns:p14="http://schemas.microsoft.com/office/powerpoint/2010/main" val="426863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子ども会行事への参加状況について、昨年９月に、市内の小・中学生保護者全員にアンケートを取った結果です。</a:t>
            </a:r>
            <a:endParaRPr kumimoji="1" lang="en-US" altLang="ja-JP" dirty="0"/>
          </a:p>
          <a:p>
            <a:r>
              <a:rPr kumimoji="1" lang="ja-JP" altLang="en-US" dirty="0"/>
              <a:t>　小学生の参加状況は、</a:t>
            </a:r>
            <a:r>
              <a:rPr kumimoji="1" lang="en-US" altLang="ja-JP" dirty="0"/>
              <a:t>【】</a:t>
            </a:r>
          </a:p>
          <a:p>
            <a:r>
              <a:rPr kumimoji="1" lang="ja-JP" altLang="en-US" dirty="0"/>
              <a:t>（鹿屋地域が約</a:t>
            </a:r>
            <a:r>
              <a:rPr kumimoji="1" lang="en-US" altLang="ja-JP" dirty="0"/>
              <a:t>54</a:t>
            </a:r>
            <a:r>
              <a:rPr kumimoji="1" lang="ja-JP" altLang="en-US" dirty="0"/>
              <a:t>％、吾平が</a:t>
            </a:r>
            <a:r>
              <a:rPr kumimoji="1" lang="en-US" altLang="ja-JP" dirty="0"/>
              <a:t>76</a:t>
            </a:r>
            <a:r>
              <a:rPr kumimoji="1" lang="ja-JP" altLang="en-US" dirty="0"/>
              <a:t>％、串良が</a:t>
            </a:r>
            <a:r>
              <a:rPr kumimoji="1" lang="en-US" altLang="ja-JP" dirty="0"/>
              <a:t>33</a:t>
            </a:r>
            <a:r>
              <a:rPr kumimoji="1" lang="ja-JP" altLang="en-US" dirty="0"/>
              <a:t>％、輝北が</a:t>
            </a:r>
            <a:r>
              <a:rPr kumimoji="1" lang="en-US" altLang="ja-JP" dirty="0"/>
              <a:t>75</a:t>
            </a:r>
            <a:r>
              <a:rPr kumimoji="1" lang="ja-JP" altLang="en-US" dirty="0"/>
              <a:t>％で、）合計が</a:t>
            </a:r>
            <a:r>
              <a:rPr kumimoji="1" lang="en-US" altLang="ja-JP" dirty="0"/>
              <a:t>54.2</a:t>
            </a:r>
            <a:r>
              <a:rPr kumimoji="1" lang="ja-JP" altLang="en-US" dirty="0"/>
              <a:t>％でありました。</a:t>
            </a:r>
            <a:endParaRPr kumimoji="1" lang="en-US" altLang="ja-JP" dirty="0"/>
          </a:p>
          <a:p>
            <a:r>
              <a:rPr kumimoji="1" lang="ja-JP" altLang="en-US" dirty="0"/>
              <a:t>　ご覧のように、吾平地域と輝北地域は、参加率は高く、鹿屋地域と串良地域が低い実態であります。全体では２人に１人の割合ですので、これを何とかしたいと考えています。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3</a:t>
            </a:fld>
            <a:endParaRPr kumimoji="1" lang="ja-JP" altLang="en-US"/>
          </a:p>
        </p:txBody>
      </p:sp>
    </p:spTree>
    <p:extLst>
      <p:ext uri="{BB962C8B-B14F-4D97-AF65-F5344CB8AC3E}">
        <p14:creationId xmlns:p14="http://schemas.microsoft.com/office/powerpoint/2010/main" val="184406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中学生を見ると、</a:t>
            </a:r>
            <a:r>
              <a:rPr kumimoji="1" lang="en-US" altLang="ja-JP" dirty="0"/>
              <a:t>【】</a:t>
            </a:r>
            <a:r>
              <a:rPr kumimoji="1" lang="ja-JP" altLang="en-US" dirty="0"/>
              <a:t>輝北地域以外が低く、全体でも</a:t>
            </a:r>
            <a:r>
              <a:rPr kumimoji="1" lang="en-US" altLang="ja-JP" dirty="0"/>
              <a:t>23.1</a:t>
            </a:r>
            <a:r>
              <a:rPr kumimoji="1" lang="ja-JP" altLang="en-US" dirty="0"/>
              <a:t>％と、約４人に１人の参加という実態です。</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4</a:t>
            </a:fld>
            <a:endParaRPr kumimoji="1" lang="ja-JP" altLang="en-US"/>
          </a:p>
        </p:txBody>
      </p:sp>
    </p:spTree>
    <p:extLst>
      <p:ext uri="{BB962C8B-B14F-4D97-AF65-F5344CB8AC3E}">
        <p14:creationId xmlns:p14="http://schemas.microsoft.com/office/powerpoint/2010/main" val="67009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次に、子ども会に参加していない理由を聞いたところ、</a:t>
            </a:r>
            <a:r>
              <a:rPr kumimoji="1" lang="en-US" altLang="ja-JP" dirty="0"/>
              <a:t>【】</a:t>
            </a:r>
            <a:r>
              <a:rPr kumimoji="1" lang="ja-JP" altLang="en-US" dirty="0"/>
              <a:t>スポ少や習い事が最も多く、子ども会がないとか、会員不足で活動が困難だとか、中には子ども会の存在を知らない、メリットを感じないという理由が挙げられました。</a:t>
            </a:r>
            <a:endParaRPr kumimoji="1" lang="en-US" altLang="ja-JP" dirty="0"/>
          </a:p>
          <a:p>
            <a:r>
              <a:rPr kumimoji="1" lang="ja-JP" altLang="en-US" dirty="0"/>
              <a:t>　このことから、</a:t>
            </a:r>
            <a:r>
              <a:rPr kumimoji="1" lang="en-US" altLang="ja-JP" dirty="0"/>
              <a:t>【】</a:t>
            </a:r>
            <a:r>
              <a:rPr kumimoji="1" lang="ja-JP" altLang="en-US" dirty="0"/>
              <a:t>我々は、組織を作ることと、魅力ある活動が必要なのではと分析しました。</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5</a:t>
            </a:fld>
            <a:endParaRPr kumimoji="1" lang="ja-JP" altLang="en-US"/>
          </a:p>
        </p:txBody>
      </p:sp>
    </p:spTree>
    <p:extLst>
      <p:ext uri="{BB962C8B-B14F-4D97-AF65-F5344CB8AC3E}">
        <p14:creationId xmlns:p14="http://schemas.microsoft.com/office/powerpoint/2010/main" val="53796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子ども会組織を更に詳しく見ていくと、４地域の特徴としては、</a:t>
            </a:r>
            <a:endParaRPr kumimoji="1" lang="en-US" altLang="ja-JP" dirty="0"/>
          </a:p>
          <a:p>
            <a:r>
              <a:rPr kumimoji="1" lang="ja-JP" altLang="en-US" dirty="0"/>
              <a:t>　吾平地域は、５１の子ども会のうち、</a:t>
            </a:r>
            <a:r>
              <a:rPr kumimoji="1" lang="en-US" altLang="ja-JP" dirty="0"/>
              <a:t>45</a:t>
            </a:r>
            <a:r>
              <a:rPr kumimoji="1" lang="ja-JP" altLang="en-US" dirty="0"/>
              <a:t>の子ども会があり、６つの子ども会が休止といった現状です。</a:t>
            </a:r>
          </a:p>
          <a:p>
            <a:r>
              <a:rPr kumimoji="1" lang="ja-JP" altLang="en-US" dirty="0"/>
              <a:t>　吾平地域では、子ども会が町内会に位置付けされていて、組織的には特に問題はありません。一部、転入された人でメリットを感じなかったり、子ども会の存在を知らなかったりして、入っていない人はいますが、活動の充実を図っていくところです。</a:t>
            </a:r>
          </a:p>
          <a:p>
            <a:endParaRPr kumimoji="1" lang="en-US" altLang="ja-JP" dirty="0"/>
          </a:p>
          <a:p>
            <a:r>
              <a:rPr kumimoji="1" lang="ja-JP" altLang="en-US" dirty="0"/>
              <a:t>　輝北地域は１４子ども会のうち、１</a:t>
            </a:r>
            <a:r>
              <a:rPr kumimoji="1" lang="en-US" altLang="ja-JP" dirty="0"/>
              <a:t>1</a:t>
            </a:r>
            <a:r>
              <a:rPr kumimoji="1" lang="ja-JP" altLang="en-US" dirty="0"/>
              <a:t>がやっていて、</a:t>
            </a:r>
            <a:r>
              <a:rPr kumimoji="1" lang="en-US" altLang="ja-JP" dirty="0"/>
              <a:t>3</a:t>
            </a:r>
            <a:r>
              <a:rPr kumimoji="1" lang="ja-JP" altLang="en-US" dirty="0" err="1"/>
              <a:t>つの</a:t>
            </a:r>
            <a:r>
              <a:rPr kumimoji="1" lang="ja-JP" altLang="en-US" dirty="0"/>
              <a:t>子ども会が休止しています。</a:t>
            </a:r>
            <a:endParaRPr kumimoji="1" lang="en-US" altLang="ja-JP" dirty="0"/>
          </a:p>
          <a:p>
            <a:r>
              <a:rPr kumimoji="1" lang="ja-JP" altLang="en-US" dirty="0"/>
              <a:t>　町内会に組織はありますが、子ども会の子ども自体がそれぞれ１人・２人で、会員が少なくて話合いや活動ができない現状です。</a:t>
            </a:r>
            <a:endParaRPr kumimoji="1" lang="en-US" altLang="ja-JP" dirty="0"/>
          </a:p>
          <a:p>
            <a:endParaRPr kumimoji="1" lang="en-US" altLang="ja-JP" dirty="0"/>
          </a:p>
          <a:p>
            <a:r>
              <a:rPr kumimoji="1" lang="ja-JP" altLang="en-US" dirty="0"/>
              <a:t>　鹿屋地域は、休止している子ども会が</a:t>
            </a:r>
            <a:r>
              <a:rPr kumimoji="1" lang="en-US" altLang="ja-JP" dirty="0"/>
              <a:t>23</a:t>
            </a:r>
            <a:r>
              <a:rPr kumimoji="1" lang="ja-JP" altLang="en-US" dirty="0" err="1"/>
              <a:t>、</a:t>
            </a:r>
            <a:r>
              <a:rPr kumimoji="1" lang="ja-JP" altLang="en-US" dirty="0"/>
              <a:t>串良地域は</a:t>
            </a:r>
            <a:r>
              <a:rPr kumimoji="1" lang="en-US" altLang="ja-JP" dirty="0"/>
              <a:t>14</a:t>
            </a:r>
            <a:r>
              <a:rPr kumimoji="1" lang="ja-JP" altLang="en-US" dirty="0"/>
              <a:t>あり、町内会に組織がないところ、つまり子どもがいるのに子ども会がないところ、子ども会自体をなくしていっているところがあります。</a:t>
            </a:r>
            <a:endParaRPr kumimoji="1" lang="en-US" altLang="ja-JP" dirty="0"/>
          </a:p>
          <a:p>
            <a:endParaRPr kumimoji="1" lang="en-US" altLang="ja-JP" dirty="0"/>
          </a:p>
          <a:p>
            <a:r>
              <a:rPr kumimoji="1" lang="ja-JP" altLang="en-US" dirty="0"/>
              <a:t>　したがって、</a:t>
            </a:r>
            <a:r>
              <a:rPr kumimoji="1" lang="en-US" altLang="ja-JP" dirty="0"/>
              <a:t>【】</a:t>
            </a:r>
            <a:r>
              <a:rPr kumimoji="1" lang="ja-JP" altLang="en-US" dirty="0"/>
              <a:t>組織づくりからやらないといけないところと、活動だけに力を入れるところ、組織と活動の両方からせめていかないといけないところがあることが分かりました。</a:t>
            </a:r>
            <a:r>
              <a:rPr kumimoji="1" lang="en-US" altLang="ja-JP" dirty="0"/>
              <a:t>【】</a:t>
            </a:r>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6</a:t>
            </a:fld>
            <a:endParaRPr kumimoji="1" lang="ja-JP" altLang="en-US"/>
          </a:p>
        </p:txBody>
      </p:sp>
    </p:spTree>
    <p:extLst>
      <p:ext uri="{BB962C8B-B14F-4D97-AF65-F5344CB8AC3E}">
        <p14:creationId xmlns:p14="http://schemas.microsoft.com/office/powerpoint/2010/main" val="146087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ところで、市子連としても、これまで何もしていないわけではありません。</a:t>
            </a:r>
            <a:endParaRPr kumimoji="1" lang="en-US" altLang="ja-JP" dirty="0"/>
          </a:p>
          <a:p>
            <a:endParaRPr kumimoji="1" lang="en-US" altLang="ja-JP" dirty="0"/>
          </a:p>
          <a:p>
            <a:r>
              <a:rPr kumimoji="1" lang="ja-JP" altLang="en-US" dirty="0"/>
              <a:t>　「市子連ジャー派遣制度」は、子ども会を立ち上げたいけど、育成会が初心者で、</a:t>
            </a:r>
            <a:r>
              <a:rPr kumimoji="1" lang="en-US" altLang="ja-JP" dirty="0"/>
              <a:t>『</a:t>
            </a:r>
            <a:r>
              <a:rPr kumimoji="1" lang="ja-JP" altLang="en-US" dirty="0"/>
              <a:t>どうしていいか分かりません。</a:t>
            </a:r>
            <a:r>
              <a:rPr kumimoji="1" lang="en-US" altLang="ja-JP" dirty="0"/>
              <a:t>』</a:t>
            </a:r>
            <a:r>
              <a:rPr kumimoji="1" lang="ja-JP" altLang="en-US" dirty="0"/>
              <a:t>といって要請があったときに、子ども会役員が子ども会の立ち上げ方や、規約の作り方など、出向いてやり方を教えてあげています。</a:t>
            </a:r>
            <a:endParaRPr kumimoji="1" lang="en-US" altLang="ja-JP" dirty="0"/>
          </a:p>
          <a:p>
            <a:r>
              <a:rPr kumimoji="1" lang="ja-JP" altLang="en-US" dirty="0"/>
              <a:t>　また、「わくわくチャレンジお助け金制度」は、材料が買えないなど、お金がなくて困っているところには、補助をしております。</a:t>
            </a:r>
            <a:endParaRPr kumimoji="1" lang="en-US" altLang="ja-JP" dirty="0"/>
          </a:p>
          <a:p>
            <a:r>
              <a:rPr kumimoji="1" lang="ja-JP" altLang="en-US" dirty="0"/>
              <a:t>　さらに、各校区子ども会育成者研修会等も実施しています。しかし、それでも、なかなか子ども会の加入者は増えるどころか、少なくなっています。我々はもっと他に手立てを打っていかないと、子ども会はなくなると懸念しています。それで、行政主導のコカプロジェクトを立ち上げることになりました。</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7</a:t>
            </a:fld>
            <a:endParaRPr kumimoji="1" lang="ja-JP" altLang="en-US"/>
          </a:p>
        </p:txBody>
      </p:sp>
    </p:spTree>
    <p:extLst>
      <p:ext uri="{BB962C8B-B14F-4D97-AF65-F5344CB8AC3E}">
        <p14:creationId xmlns:p14="http://schemas.microsoft.com/office/powerpoint/2010/main" val="54475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それでは、コカプロジェクトの説明をいたします。</a:t>
            </a:r>
            <a:r>
              <a:rPr kumimoji="1" lang="en-US" altLang="ja-JP" dirty="0"/>
              <a:t>【】</a:t>
            </a:r>
          </a:p>
          <a:p>
            <a:r>
              <a:rPr kumimoji="1" lang="ja-JP" altLang="en-US" dirty="0"/>
              <a:t>　かのや　オリジナル　子ども会　アソシエーション</a:t>
            </a:r>
            <a:r>
              <a:rPr kumimoji="1" lang="en-US" altLang="ja-JP" dirty="0"/>
              <a:t>【】</a:t>
            </a:r>
          </a:p>
          <a:p>
            <a:r>
              <a:rPr kumimoji="1" lang="ja-JP" altLang="en-US" dirty="0"/>
              <a:t>　ケー　オー　ケー　エー、頭文字を取って、コカプロジェクトとしております。</a:t>
            </a:r>
            <a:r>
              <a:rPr kumimoji="1" lang="en-US" altLang="ja-JP" dirty="0"/>
              <a:t>【】</a:t>
            </a:r>
          </a:p>
          <a:p>
            <a:endParaRPr kumimoji="1" lang="en-US" altLang="ja-JP" dirty="0"/>
          </a:p>
          <a:p>
            <a:r>
              <a:rPr kumimoji="1" lang="ja-JP" altLang="en-US" dirty="0"/>
              <a:t>　基本構想、コンセプトは、全員参加（１００％加入）の「参加したくなる子ども会」  ～地域の子どもは地域で育てる～</a:t>
            </a:r>
            <a:endParaRPr kumimoji="1" lang="en-US" altLang="ja-JP" dirty="0"/>
          </a:p>
          <a:p>
            <a:r>
              <a:rPr kumimoji="1" lang="ja-JP" altLang="en-US" dirty="0"/>
              <a:t>　組織と活動の具体策を決定し、魅力あふれる未来型活動づくり、これが鹿屋独自の、オリジナルになっていくのではと思っております。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8</a:t>
            </a:fld>
            <a:endParaRPr kumimoji="1" lang="ja-JP" altLang="en-US"/>
          </a:p>
        </p:txBody>
      </p:sp>
    </p:spTree>
    <p:extLst>
      <p:ext uri="{BB962C8B-B14F-4D97-AF65-F5344CB8AC3E}">
        <p14:creationId xmlns:p14="http://schemas.microsoft.com/office/powerpoint/2010/main" val="360101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a:t>
            </a:r>
            <a:r>
              <a:rPr kumimoji="1" lang="ja-JP" altLang="en-US" dirty="0"/>
              <a:t>９月に、プロジェクトチームを設置し、</a:t>
            </a:r>
            <a:endParaRPr kumimoji="1" lang="en-US" altLang="ja-JP" dirty="0"/>
          </a:p>
          <a:p>
            <a:endParaRPr kumimoji="1" lang="en-US" altLang="ja-JP" dirty="0"/>
          </a:p>
          <a:p>
            <a:r>
              <a:rPr kumimoji="1" lang="ja-JP" altLang="en-US" dirty="0"/>
              <a:t>　３回程度会議を開催しました。まずは、庁内で意見をもみます。</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F05394A-726E-46DE-846A-30A6B793E476}" type="slidenum">
              <a:rPr kumimoji="1" lang="ja-JP" altLang="en-US" smtClean="0"/>
              <a:t>9</a:t>
            </a:fld>
            <a:endParaRPr kumimoji="1" lang="ja-JP" altLang="en-US"/>
          </a:p>
        </p:txBody>
      </p:sp>
    </p:spTree>
    <p:extLst>
      <p:ext uri="{BB962C8B-B14F-4D97-AF65-F5344CB8AC3E}">
        <p14:creationId xmlns:p14="http://schemas.microsoft.com/office/powerpoint/2010/main" val="1598377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198060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82928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189059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201520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339578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423085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364361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106068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322754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101962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2FF8B6-9BCF-41B4-9DED-B840EC747A5A}" type="datetimeFigureOut">
              <a:rPr kumimoji="1" lang="ja-JP" altLang="en-US" smtClean="0"/>
              <a:t>2021/11/5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159478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chemeClr val="accent2">
                <a:lumMod val="20000"/>
                <a:lumOff val="80000"/>
              </a:schemeClr>
            </a:gs>
            <a:gs pos="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F8B6-9BCF-41B4-9DED-B840EC747A5A}" type="datetimeFigureOut">
              <a:rPr kumimoji="1" lang="ja-JP" altLang="en-US" smtClean="0"/>
              <a:t>2021/11/5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33181-8EE8-4B2E-97A1-E9713153AE20}" type="slidenum">
              <a:rPr kumimoji="1" lang="ja-JP" altLang="en-US" smtClean="0"/>
              <a:t>‹#›</a:t>
            </a:fld>
            <a:endParaRPr kumimoji="1" lang="ja-JP" altLang="en-US"/>
          </a:p>
        </p:txBody>
      </p:sp>
    </p:spTree>
    <p:extLst>
      <p:ext uri="{BB962C8B-B14F-4D97-AF65-F5344CB8AC3E}">
        <p14:creationId xmlns:p14="http://schemas.microsoft.com/office/powerpoint/2010/main" val="320407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D4BABD-CA79-45EE-8628-D55183AE2AD4}"/>
              </a:ext>
            </a:extLst>
          </p:cNvPr>
          <p:cNvSpPr txBox="1"/>
          <p:nvPr/>
        </p:nvSpPr>
        <p:spPr>
          <a:xfrm>
            <a:off x="5578494" y="5829741"/>
            <a:ext cx="3258902" cy="442035"/>
          </a:xfrm>
          <a:prstGeom prst="rect">
            <a:avLst/>
          </a:prstGeom>
          <a:noFill/>
        </p:spPr>
        <p:txBody>
          <a:bodyPr wrap="square" lIns="36000" tIns="36000" rIns="36000" bIns="36000" rtlCol="0" anchor="ctr">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鹿屋市教育員会</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4245DD80-2679-4A9F-9913-92A874898FED}"/>
              </a:ext>
            </a:extLst>
          </p:cNvPr>
          <p:cNvSpPr/>
          <p:nvPr/>
        </p:nvSpPr>
        <p:spPr>
          <a:xfrm>
            <a:off x="5578494" y="6190710"/>
            <a:ext cx="3258903" cy="442035"/>
          </a:xfrm>
          <a:prstGeom prst="rect">
            <a:avLst/>
          </a:prstGeom>
        </p:spPr>
        <p:txBody>
          <a:bodyPr wrap="square" lIns="36000" tIns="36000" rIns="36000" bIns="36000">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生涯学習課</a:t>
            </a:r>
          </a:p>
        </p:txBody>
      </p:sp>
      <p:sp>
        <p:nvSpPr>
          <p:cNvPr id="9" name="テキスト ボックス 8">
            <a:extLst>
              <a:ext uri="{FF2B5EF4-FFF2-40B4-BE49-F238E27FC236}">
                <a16:creationId xmlns:a16="http://schemas.microsoft.com/office/drawing/2014/main" id="{35063A94-6BAD-4A9B-BECA-EE5ABA37969C}"/>
              </a:ext>
            </a:extLst>
          </p:cNvPr>
          <p:cNvSpPr txBox="1"/>
          <p:nvPr/>
        </p:nvSpPr>
        <p:spPr>
          <a:xfrm>
            <a:off x="5569022" y="5411620"/>
            <a:ext cx="3424003" cy="442035"/>
          </a:xfrm>
          <a:prstGeom prst="rect">
            <a:avLst/>
          </a:prstGeom>
          <a:noFill/>
        </p:spPr>
        <p:txBody>
          <a:bodyPr wrap="square" lIns="36000" tIns="36000" rIns="36000" bIns="36000" rtlCol="0" anchor="ctr">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令和３年</a:t>
            </a:r>
            <a:r>
              <a:rPr lang="en-US" altLang="ja-JP" sz="2400" b="1" dirty="0">
                <a:ln w="3175">
                  <a:noFill/>
                </a:ln>
                <a:effectLst/>
                <a:latin typeface="BIZ UDゴシック" panose="020B0400000000000000" pitchFamily="49" charset="-128"/>
                <a:ea typeface="BIZ UDゴシック" panose="020B0400000000000000" pitchFamily="49" charset="-128"/>
              </a:rPr>
              <a:t>11</a:t>
            </a:r>
            <a:r>
              <a:rPr lang="ja-JP" altLang="en-US" sz="2400" b="1" dirty="0">
                <a:ln w="3175">
                  <a:noFill/>
                </a:ln>
                <a:effectLst/>
                <a:latin typeface="BIZ UDゴシック" panose="020B0400000000000000" pitchFamily="49" charset="-128"/>
                <a:ea typeface="BIZ UDゴシック" panose="020B0400000000000000" pitchFamily="49" charset="-128"/>
              </a:rPr>
              <a:t>月５日</a:t>
            </a:r>
            <a:r>
              <a:rPr lang="en-US" altLang="ja-JP" sz="2400" b="1" dirty="0">
                <a:ln w="3175">
                  <a:noFill/>
                </a:ln>
                <a:effectLst/>
                <a:latin typeface="BIZ UDゴシック" panose="020B0400000000000000" pitchFamily="49" charset="-128"/>
                <a:ea typeface="BIZ UDゴシック" panose="020B0400000000000000" pitchFamily="49" charset="-128"/>
              </a:rPr>
              <a:t>(</a:t>
            </a:r>
            <a:r>
              <a:rPr lang="ja-JP" altLang="en-US" sz="2400" b="1" dirty="0">
                <a:ln w="3175">
                  <a:noFill/>
                </a:ln>
                <a:effectLst/>
                <a:latin typeface="BIZ UDゴシック" panose="020B0400000000000000" pitchFamily="49" charset="-128"/>
                <a:ea typeface="BIZ UDゴシック" panose="020B0400000000000000" pitchFamily="49" charset="-128"/>
              </a:rPr>
              <a:t>金</a:t>
            </a:r>
            <a:r>
              <a:rPr lang="en-US" altLang="ja-JP" sz="2400" b="1" dirty="0">
                <a:ln w="3175">
                  <a:noFill/>
                </a:ln>
                <a:effectLst/>
                <a:latin typeface="BIZ UDゴシック" panose="020B0400000000000000" pitchFamily="49" charset="-128"/>
                <a:ea typeface="BIZ UDゴシック" panose="020B0400000000000000" pitchFamily="49" charset="-128"/>
              </a:rPr>
              <a:t>)</a:t>
            </a:r>
          </a:p>
        </p:txBody>
      </p:sp>
      <p:sp>
        <p:nvSpPr>
          <p:cNvPr id="4" name="正方形/長方形 3">
            <a:extLst>
              <a:ext uri="{FF2B5EF4-FFF2-40B4-BE49-F238E27FC236}">
                <a16:creationId xmlns:a16="http://schemas.microsoft.com/office/drawing/2014/main" id="{84564270-0AB8-4E42-ACEE-294DE4E8720C}"/>
              </a:ext>
            </a:extLst>
          </p:cNvPr>
          <p:cNvSpPr/>
          <p:nvPr/>
        </p:nvSpPr>
        <p:spPr>
          <a:xfrm>
            <a:off x="-43095" y="1374665"/>
            <a:ext cx="9144000" cy="18292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3000"/>
              </a:lnSpc>
            </a:pP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２１世紀型 鹿屋 Ｏ</a:t>
            </a:r>
            <a:r>
              <a:rPr lang="en-US" altLang="ja-JP" sz="3200" b="1" spc="38" dirty="0" err="1">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riginal</a:t>
            </a: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「子ども会」構想</a:t>
            </a:r>
          </a:p>
          <a:p>
            <a:pPr algn="ctr">
              <a:lnSpc>
                <a:spcPts val="5500"/>
              </a:lnSpc>
            </a:pP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～コカ（ＫＯＫＡ）プロジェクト～</a:t>
            </a:r>
          </a:p>
          <a:p>
            <a:pPr algn="ctr">
              <a:lnSpc>
                <a:spcPts val="5500"/>
              </a:lnSpc>
            </a:pPr>
            <a:endParaRPr lang="en-US" altLang="ja-JP" sz="3200" b="1" spc="38" dirty="0">
              <a:ln w="11430"/>
              <a:solidFill>
                <a:schemeClr val="accent6">
                  <a:lumMod val="50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endParaRPr>
          </a:p>
        </p:txBody>
      </p:sp>
      <p:sp>
        <p:nvSpPr>
          <p:cNvPr id="12" name="テキスト ボックス 11">
            <a:extLst>
              <a:ext uri="{FF2B5EF4-FFF2-40B4-BE49-F238E27FC236}">
                <a16:creationId xmlns:a16="http://schemas.microsoft.com/office/drawing/2014/main" id="{A6266927-451E-4BC3-B710-1D5831B99AE5}"/>
              </a:ext>
            </a:extLst>
          </p:cNvPr>
          <p:cNvSpPr txBox="1"/>
          <p:nvPr/>
        </p:nvSpPr>
        <p:spPr>
          <a:xfrm>
            <a:off x="406475" y="236340"/>
            <a:ext cx="5492301" cy="442035"/>
          </a:xfrm>
          <a:prstGeom prst="rect">
            <a:avLst/>
          </a:prstGeom>
          <a:noFill/>
        </p:spPr>
        <p:txBody>
          <a:bodyPr wrap="square" lIns="36000" tIns="36000" rIns="36000" bIns="36000" rtlCol="0" anchor="ctr">
            <a:spAutoFit/>
          </a:bodyPr>
          <a:lstStyle/>
          <a:p>
            <a:pPr algn="dist"/>
            <a:r>
              <a:rPr lang="ja-JP" altLang="en-US" sz="2400" b="1" dirty="0">
                <a:ln w="3175">
                  <a:noFill/>
                </a:ln>
                <a:latin typeface="BIZ UDゴシック" panose="020B0400000000000000" pitchFamily="49" charset="-128"/>
                <a:ea typeface="BIZ UDゴシック" panose="020B0400000000000000" pitchFamily="49" charset="-128"/>
              </a:rPr>
              <a:t>令和３年度 第１回鹿屋市総合教育会議</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C7D0B39E-F526-4866-8048-B28ABF73BBB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57385" y="3991095"/>
            <a:ext cx="3500114" cy="2813106"/>
          </a:xfrm>
          <a:prstGeom prst="ellipse">
            <a:avLst/>
          </a:prstGeom>
          <a:ln>
            <a:noFill/>
          </a:ln>
          <a:effectLst>
            <a:softEdge rad="112500"/>
          </a:effectLst>
        </p:spPr>
      </p:pic>
      <p:pic>
        <p:nvPicPr>
          <p:cNvPr id="14" name="図 13">
            <a:extLst>
              <a:ext uri="{FF2B5EF4-FFF2-40B4-BE49-F238E27FC236}">
                <a16:creationId xmlns:a16="http://schemas.microsoft.com/office/drawing/2014/main" id="{74792C78-2CB1-43B3-8436-8C8B945990E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168247" y="2469443"/>
            <a:ext cx="3821135" cy="2813106"/>
          </a:xfrm>
          <a:prstGeom prst="ellipse">
            <a:avLst/>
          </a:prstGeom>
          <a:ln>
            <a:noFill/>
          </a:ln>
          <a:effectLst>
            <a:softEdge rad="112500"/>
          </a:effectLst>
        </p:spPr>
      </p:pic>
      <p:pic>
        <p:nvPicPr>
          <p:cNvPr id="15" name="図 14">
            <a:extLst>
              <a:ext uri="{FF2B5EF4-FFF2-40B4-BE49-F238E27FC236}">
                <a16:creationId xmlns:a16="http://schemas.microsoft.com/office/drawing/2014/main" id="{9DA989CD-05E2-40A3-822B-EC44CF95CD5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85297" y="2415776"/>
            <a:ext cx="2879652" cy="2246789"/>
          </a:xfrm>
          <a:prstGeom prst="ellipse">
            <a:avLst/>
          </a:prstGeom>
          <a:ln>
            <a:noFill/>
          </a:ln>
          <a:effectLst>
            <a:softEdge rad="112500"/>
          </a:effectLst>
        </p:spPr>
      </p:pic>
      <p:sp>
        <p:nvSpPr>
          <p:cNvPr id="16" name="テキスト ボックス 15">
            <a:extLst>
              <a:ext uri="{FF2B5EF4-FFF2-40B4-BE49-F238E27FC236}">
                <a16:creationId xmlns:a16="http://schemas.microsoft.com/office/drawing/2014/main" id="{CD28B52E-86DE-478D-8B9D-F330888E50EE}"/>
              </a:ext>
            </a:extLst>
          </p:cNvPr>
          <p:cNvSpPr txBox="1"/>
          <p:nvPr/>
        </p:nvSpPr>
        <p:spPr>
          <a:xfrm>
            <a:off x="406475" y="725297"/>
            <a:ext cx="6608688" cy="442035"/>
          </a:xfrm>
          <a:prstGeom prst="rect">
            <a:avLst/>
          </a:prstGeom>
          <a:noFill/>
        </p:spPr>
        <p:txBody>
          <a:bodyPr wrap="square" lIns="36000" tIns="36000" rIns="36000" bIns="36000" rtlCol="0" anchor="ctr">
            <a:spAutoFit/>
          </a:bodyPr>
          <a:lstStyle/>
          <a:p>
            <a:pPr algn="dist"/>
            <a:r>
              <a:rPr lang="ja-JP" altLang="en-US" sz="2400" b="1" dirty="0">
                <a:ln w="3175">
                  <a:noFill/>
                </a:ln>
                <a:latin typeface="BIZ UDゴシック" panose="020B0400000000000000" pitchFamily="49" charset="-128"/>
                <a:ea typeface="BIZ UDゴシック" panose="020B0400000000000000" pitchFamily="49" charset="-128"/>
              </a:rPr>
              <a:t>社会教育関係団体</a:t>
            </a:r>
            <a:r>
              <a:rPr lang="ja-JP" altLang="en-US" sz="2400" b="1" dirty="0">
                <a:ln w="3175">
                  <a:noFill/>
                </a:ln>
                <a:solidFill>
                  <a:srgbClr val="FF0000"/>
                </a:solidFill>
                <a:latin typeface="BIZ UDゴシック" panose="020B0400000000000000" pitchFamily="49" charset="-128"/>
                <a:ea typeface="BIZ UDゴシック" panose="020B0400000000000000" pitchFamily="49" charset="-128"/>
              </a:rPr>
              <a:t>（子ども会）の活性化</a:t>
            </a:r>
            <a:r>
              <a:rPr lang="ja-JP" altLang="en-US" sz="2400" b="1" dirty="0">
                <a:ln w="3175">
                  <a:noFill/>
                </a:ln>
                <a:latin typeface="BIZ UDゴシック" panose="020B0400000000000000" pitchFamily="49" charset="-128"/>
                <a:ea typeface="BIZ UDゴシック" panose="020B0400000000000000" pitchFamily="49" charset="-128"/>
              </a:rPr>
              <a:t>の取組</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0668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A73E747-C64C-4EE3-8E7F-12A4A743A505}"/>
              </a:ext>
            </a:extLst>
          </p:cNvPr>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7" name="図 6">
            <a:extLst>
              <a:ext uri="{FF2B5EF4-FFF2-40B4-BE49-F238E27FC236}">
                <a16:creationId xmlns:a16="http://schemas.microsoft.com/office/drawing/2014/main" id="{30C2AB07-F729-4648-81D1-4843B1BE88E9}"/>
              </a:ext>
            </a:extLst>
          </p:cNvPr>
          <p:cNvPicPr/>
          <p:nvPr/>
        </p:nvPicPr>
        <p:blipFill>
          <a:blip r:embed="rId4">
            <a:extLst>
              <a:ext uri="{28A0092B-C50C-407E-A947-70E740481C1C}">
                <a14:useLocalDpi xmlns:a14="http://schemas.microsoft.com/office/drawing/2010/main" val="0"/>
              </a:ext>
            </a:extLst>
          </a:blip>
          <a:stretch>
            <a:fillRect/>
          </a:stretch>
        </p:blipFill>
        <p:spPr>
          <a:xfrm>
            <a:off x="0" y="-2"/>
            <a:ext cx="9244246" cy="6858000"/>
          </a:xfrm>
          <a:prstGeom prst="rect">
            <a:avLst/>
          </a:prstGeom>
        </p:spPr>
      </p:pic>
      <p:sp>
        <p:nvSpPr>
          <p:cNvPr id="17" name="正方形/長方形 16"/>
          <p:cNvSpPr/>
          <p:nvPr/>
        </p:nvSpPr>
        <p:spPr>
          <a:xfrm>
            <a:off x="319866" y="321154"/>
            <a:ext cx="6051616"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プロジェクトチーム（ＰＴ）会議</a:t>
            </a:r>
          </a:p>
        </p:txBody>
      </p:sp>
    </p:spTree>
    <p:extLst>
      <p:ext uri="{BB962C8B-B14F-4D97-AF65-F5344CB8AC3E}">
        <p14:creationId xmlns:p14="http://schemas.microsoft.com/office/powerpoint/2010/main" val="364535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797" y="-45962"/>
            <a:ext cx="9870955" cy="768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94129" y="1777264"/>
            <a:ext cx="9049871" cy="5657190"/>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２　</a:t>
            </a:r>
            <a:r>
              <a:rPr lang="ja-JP" altLang="en-US" sz="3600" dirty="0">
                <a:solidFill>
                  <a:srgbClr val="FFFF00"/>
                </a:solidFill>
                <a:latin typeface="UD デジタル 教科書体 NK-B" panose="02020700000000000000" pitchFamily="18" charset="-128"/>
                <a:ea typeface="UD デジタル 教科書体 NK-B" panose="02020700000000000000" pitchFamily="18" charset="-128"/>
              </a:rPr>
              <a:t>子ども会活性化推進委員会</a:t>
            </a: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の設置</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外部委員（</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10</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人）で構成</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全員参加のための方策や子ども会活動の</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再構築の</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具体策</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を協議</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　（</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できること</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最終的な</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決定</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a:t>
            </a:r>
          </a:p>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28576" y="403200"/>
            <a:ext cx="9143999" cy="2123658"/>
          </a:xfrm>
          <a:prstGeom prst="rect">
            <a:avLst/>
          </a:prstGeom>
        </p:spPr>
        <p:txBody>
          <a:bodyPr wrap="square">
            <a:spAutoFit/>
          </a:bodyPr>
          <a:lstStyle/>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２１世紀型 鹿屋 Ｏ</a:t>
            </a:r>
            <a:r>
              <a:rPr lang="en-US" altLang="ja-JP" sz="3800" b="1" dirty="0" err="1">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riginal</a:t>
            </a: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「子ども会」構想</a:t>
            </a:r>
          </a:p>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～コカ（ＫＯＫＡ）プロジェクト～　</a:t>
            </a:r>
            <a:r>
              <a:rPr lang="ja-JP" altLang="en-US" sz="3800" dirty="0">
                <a:solidFill>
                  <a:schemeClr val="bg1"/>
                </a:solidFill>
                <a:latin typeface="UD デジタル 教科書体 NK-B" panose="02020700000000000000" pitchFamily="18" charset="-128"/>
                <a:ea typeface="UD デジタル 教科書体 NK-B" panose="02020700000000000000" pitchFamily="18" charset="-128"/>
              </a:rPr>
              <a:t>とは</a:t>
            </a:r>
            <a:r>
              <a:rPr lang="en-US" altLang="ja-JP" sz="3800" dirty="0">
                <a:solidFill>
                  <a:schemeClr val="bg1"/>
                </a:solidFill>
                <a:latin typeface="UD デジタル 教科書体 NK-B" panose="02020700000000000000" pitchFamily="18" charset="-128"/>
                <a:ea typeface="UD デジタル 教科書体 NK-B" panose="02020700000000000000" pitchFamily="18" charset="-128"/>
              </a:rPr>
              <a:t>…</a:t>
            </a:r>
            <a:endPar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a:p>
            <a:r>
              <a:rPr lang="en-US" altLang="ja-JP"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 </a:t>
            </a:r>
            <a:endParaRPr lang="ja-JP" altLang="en-US"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47093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A73E747-C64C-4EE3-8E7F-12A4A743A505}"/>
              </a:ext>
            </a:extLst>
          </p:cNvPr>
          <p:cNvPicPr/>
          <p:nvPr/>
        </p:nvPicPr>
        <p:blipFill>
          <a:blip r:embed="rId3">
            <a:extLst>
              <a:ext uri="{28A0092B-C50C-407E-A947-70E740481C1C}">
                <a14:useLocalDpi xmlns:a14="http://schemas.microsoft.com/office/drawing/2010/main" val="0"/>
              </a:ext>
            </a:extLst>
          </a:blip>
          <a:stretch>
            <a:fillRect/>
          </a:stretch>
        </p:blipFill>
        <p:spPr>
          <a:xfrm>
            <a:off x="1" y="-1"/>
            <a:ext cx="9143998" cy="6857999"/>
          </a:xfrm>
          <a:prstGeom prst="rect">
            <a:avLst/>
          </a:prstGeom>
        </p:spPr>
      </p:pic>
      <p:pic>
        <p:nvPicPr>
          <p:cNvPr id="4" name="図 3">
            <a:extLst>
              <a:ext uri="{FF2B5EF4-FFF2-40B4-BE49-F238E27FC236}">
                <a16:creationId xmlns:a16="http://schemas.microsoft.com/office/drawing/2014/main" id="{7443CAC4-774E-4D23-8391-AF5AB56A345D}"/>
              </a:ext>
            </a:extLst>
          </p:cNvPr>
          <p:cNvPicPr/>
          <p:nvPr/>
        </p:nvPicPr>
        <p:blipFill>
          <a:blip r:embed="rId4">
            <a:extLst>
              <a:ext uri="{28A0092B-C50C-407E-A947-70E740481C1C}">
                <a14:useLocalDpi xmlns:a14="http://schemas.microsoft.com/office/drawing/2010/main" val="0"/>
              </a:ext>
            </a:extLst>
          </a:blip>
          <a:stretch>
            <a:fillRect/>
          </a:stretch>
        </p:blipFill>
        <p:spPr>
          <a:xfrm>
            <a:off x="2" y="-2"/>
            <a:ext cx="9143998" cy="6857999"/>
          </a:xfrm>
          <a:prstGeom prst="rect">
            <a:avLst/>
          </a:prstGeom>
        </p:spPr>
      </p:pic>
      <p:sp>
        <p:nvSpPr>
          <p:cNvPr id="17" name="正方形/長方形 16"/>
          <p:cNvSpPr/>
          <p:nvPr/>
        </p:nvSpPr>
        <p:spPr>
          <a:xfrm>
            <a:off x="319866" y="321154"/>
            <a:ext cx="6051616"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子ども会活性化推進委員会</a:t>
            </a:r>
          </a:p>
        </p:txBody>
      </p:sp>
    </p:spTree>
    <p:extLst>
      <p:ext uri="{BB962C8B-B14F-4D97-AF65-F5344CB8AC3E}">
        <p14:creationId xmlns:p14="http://schemas.microsoft.com/office/powerpoint/2010/main" val="221964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797" y="-45962"/>
            <a:ext cx="9870955" cy="7685012"/>
          </a:xfrm>
          <a:prstGeom prst="rect">
            <a:avLst/>
          </a:prstGeom>
          <a:noFill/>
          <a:ln w="9525">
            <a:noFill/>
            <a:miter lim="800000"/>
            <a:headEnd/>
            <a:tailEnd/>
          </a:ln>
          <a:extLst/>
        </p:spPr>
      </p:pic>
      <p:sp>
        <p:nvSpPr>
          <p:cNvPr id="4" name="正方形/長方形 3"/>
          <p:cNvSpPr/>
          <p:nvPr/>
        </p:nvSpPr>
        <p:spPr>
          <a:xfrm>
            <a:off x="94129" y="1777264"/>
            <a:ext cx="9049871" cy="1840760"/>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07DC2BE0-25CE-43C5-A0ED-D4C872136DBA}"/>
              </a:ext>
            </a:extLst>
          </p:cNvPr>
          <p:cNvSpPr/>
          <p:nvPr/>
        </p:nvSpPr>
        <p:spPr>
          <a:xfrm>
            <a:off x="382415" y="2356740"/>
            <a:ext cx="4069408" cy="1257999"/>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【組織が確立できている場合】</a:t>
            </a:r>
            <a:endParaRPr lang="en-US" altLang="ja-JP"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ja-JP"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sz="2400" u="sng"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rPr>
              <a:t>未加入者に入ってもらう</a:t>
            </a:r>
          </a:p>
        </p:txBody>
      </p:sp>
      <p:sp>
        <p:nvSpPr>
          <p:cNvPr id="10" name="正方形/長方形 9">
            <a:extLst>
              <a:ext uri="{FF2B5EF4-FFF2-40B4-BE49-F238E27FC236}">
                <a16:creationId xmlns:a16="http://schemas.microsoft.com/office/drawing/2014/main" id="{9B269661-E0FE-49C0-A729-6299FBE15459}"/>
              </a:ext>
            </a:extLst>
          </p:cNvPr>
          <p:cNvSpPr/>
          <p:nvPr/>
        </p:nvSpPr>
        <p:spPr>
          <a:xfrm>
            <a:off x="194406" y="704985"/>
            <a:ext cx="8874644" cy="461665"/>
          </a:xfrm>
          <a:prstGeom prst="rect">
            <a:avLst/>
          </a:prstGeom>
          <a:ln w="25400">
            <a:solidFill>
              <a:srgbClr val="FFFF00"/>
            </a:solidFill>
          </a:ln>
        </p:spPr>
        <p:txBody>
          <a:bodyPr wrap="square">
            <a:spAutoFit/>
          </a:bodyPr>
          <a:lstStyle/>
          <a:p>
            <a:r>
              <a:rPr lang="ja-JP" altLang="en-US" sz="2400" b="1" dirty="0">
                <a:solidFill>
                  <a:schemeClr val="bg1"/>
                </a:solidFill>
                <a:latin typeface="BIZ UDゴシック" panose="020B0400000000000000" pitchFamily="49" charset="-128"/>
                <a:ea typeface="BIZ UDゴシック" panose="020B0400000000000000" pitchFamily="49" charset="-128"/>
              </a:rPr>
              <a:t>全ての町内会の</a:t>
            </a:r>
            <a:r>
              <a:rPr lang="ja-JP" altLang="en-US" sz="2400" b="1" dirty="0">
                <a:solidFill>
                  <a:srgbClr val="FFFF00"/>
                </a:solidFill>
                <a:latin typeface="BIZ UDゴシック" panose="020B0400000000000000" pitchFamily="49" charset="-128"/>
                <a:ea typeface="BIZ UDゴシック" panose="020B0400000000000000" pitchFamily="49" charset="-128"/>
              </a:rPr>
              <a:t>組織</a:t>
            </a:r>
            <a:r>
              <a:rPr lang="ja-JP" altLang="en-US" sz="2400" b="1" dirty="0">
                <a:solidFill>
                  <a:schemeClr val="bg1"/>
                </a:solidFill>
                <a:latin typeface="BIZ UDゴシック" panose="020B0400000000000000" pitchFamily="49" charset="-128"/>
                <a:ea typeface="BIZ UDゴシック" panose="020B0400000000000000" pitchFamily="49" charset="-128"/>
              </a:rPr>
              <a:t>に「子ども会」を入れてもらう。</a:t>
            </a:r>
          </a:p>
        </p:txBody>
      </p:sp>
      <p:sp>
        <p:nvSpPr>
          <p:cNvPr id="11" name="四角形: 角を丸くする 10">
            <a:extLst>
              <a:ext uri="{FF2B5EF4-FFF2-40B4-BE49-F238E27FC236}">
                <a16:creationId xmlns:a16="http://schemas.microsoft.com/office/drawing/2014/main" id="{0FD0DA0A-A0A3-4052-838A-B558ED106514}"/>
              </a:ext>
            </a:extLst>
          </p:cNvPr>
          <p:cNvSpPr/>
          <p:nvPr/>
        </p:nvSpPr>
        <p:spPr>
          <a:xfrm>
            <a:off x="374286" y="1379479"/>
            <a:ext cx="4077537" cy="527724"/>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現在、子ども会が</a:t>
            </a:r>
            <a:r>
              <a:rPr lang="ja-JP" altLang="en-US" sz="2400"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rPr>
              <a:t>ある</a:t>
            </a:r>
            <a:endParaRPr lang="ja-JP" sz="2400"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DF828F8F-C743-419C-935A-0F9D25DDEA7B}"/>
              </a:ext>
            </a:extLst>
          </p:cNvPr>
          <p:cNvSpPr/>
          <p:nvPr/>
        </p:nvSpPr>
        <p:spPr>
          <a:xfrm>
            <a:off x="371474" y="3798300"/>
            <a:ext cx="4069408" cy="2715312"/>
          </a:xfrm>
          <a:prstGeom prst="roundRect">
            <a:avLst>
              <a:gd name="adj" fmla="val 4343"/>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組織が確立できていない場合</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（子どもが少なくて活動できていない）</a:t>
            </a:r>
          </a:p>
          <a:p>
            <a:pPr algn="just">
              <a:spcAft>
                <a:spcPts val="0"/>
              </a:spcAft>
            </a:pPr>
            <a:endPar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2400" u="sng"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単位子ども会同士が合併する</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（小さい子ども会同士、大きい子ども会へ）</a:t>
            </a:r>
          </a:p>
        </p:txBody>
      </p:sp>
      <p:sp>
        <p:nvSpPr>
          <p:cNvPr id="13" name="正方形/長方形 12">
            <a:extLst>
              <a:ext uri="{FF2B5EF4-FFF2-40B4-BE49-F238E27FC236}">
                <a16:creationId xmlns:a16="http://schemas.microsoft.com/office/drawing/2014/main" id="{621C5086-3F45-4C17-B634-199C6AE31DB6}"/>
              </a:ext>
            </a:extLst>
          </p:cNvPr>
          <p:cNvSpPr/>
          <p:nvPr/>
        </p:nvSpPr>
        <p:spPr>
          <a:xfrm>
            <a:off x="269356" y="-201698"/>
            <a:ext cx="8799694" cy="917431"/>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第１回　推進委員会への具体策提案（ＰＴ案）</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4" name="四角形: 角を丸くする 13">
            <a:extLst>
              <a:ext uri="{FF2B5EF4-FFF2-40B4-BE49-F238E27FC236}">
                <a16:creationId xmlns:a16="http://schemas.microsoft.com/office/drawing/2014/main" id="{1D1611D5-805A-4E50-92F0-1B6D0BBB16DB}"/>
              </a:ext>
            </a:extLst>
          </p:cNvPr>
          <p:cNvSpPr/>
          <p:nvPr/>
        </p:nvSpPr>
        <p:spPr>
          <a:xfrm>
            <a:off x="4927607" y="1359894"/>
            <a:ext cx="3842107" cy="547309"/>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24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現在、子ども会が</a:t>
            </a:r>
            <a:r>
              <a:rPr lang="ja-JP" altLang="en-US" sz="2400"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rPr>
              <a:t>ない</a:t>
            </a:r>
            <a:endParaRPr lang="ja-JP" sz="2400"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6B114C1B-9C2F-402A-9819-BB457520A29C}"/>
              </a:ext>
            </a:extLst>
          </p:cNvPr>
          <p:cNvSpPr/>
          <p:nvPr/>
        </p:nvSpPr>
        <p:spPr>
          <a:xfrm>
            <a:off x="4777707" y="2385555"/>
            <a:ext cx="4069408" cy="3055695"/>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子どもがいるのに子ども会</a:t>
            </a:r>
            <a:endPar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がない</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2400" u="sng"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単位子ども会を新しく作る</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（できれば町内会組織への位置付け）</a:t>
            </a:r>
            <a:endPar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　居住エリアごと　等</a:t>
            </a:r>
          </a:p>
          <a:p>
            <a:pPr algn="just">
              <a:spcAft>
                <a:spcPts val="0"/>
              </a:spcAft>
            </a:pPr>
            <a:endParaRPr lang="ja-JP" sz="2800" u="sng"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6" name="矢印: 下 15">
            <a:extLst>
              <a:ext uri="{FF2B5EF4-FFF2-40B4-BE49-F238E27FC236}">
                <a16:creationId xmlns:a16="http://schemas.microsoft.com/office/drawing/2014/main" id="{11322C54-6DAF-4425-ABB1-EF0F1BD61698}"/>
              </a:ext>
            </a:extLst>
          </p:cNvPr>
          <p:cNvSpPr/>
          <p:nvPr/>
        </p:nvSpPr>
        <p:spPr>
          <a:xfrm>
            <a:off x="2062373" y="1977557"/>
            <a:ext cx="701362" cy="33893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E01D5C76-ABB0-4AB1-819E-A99C319D683E}"/>
              </a:ext>
            </a:extLst>
          </p:cNvPr>
          <p:cNvSpPr/>
          <p:nvPr/>
        </p:nvSpPr>
        <p:spPr>
          <a:xfrm>
            <a:off x="6497979" y="1996851"/>
            <a:ext cx="701362" cy="33893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40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par>
                          <p:cTn id="9" fill="hold">
                            <p:stCondLst>
                              <p:cond delay="2000"/>
                            </p:stCondLst>
                            <p:childTnLst>
                              <p:par>
                                <p:cTn id="10" presetID="1" presetClass="emph" presetSubtype="2" fill="hold" grpId="0" nodeType="afterEffect">
                                  <p:stCondLst>
                                    <p:cond delay="0"/>
                                  </p:stCondLst>
                                  <p:childTnLst>
                                    <p:animClr clrSpc="rgb" dir="cw">
                                      <p:cBhvr>
                                        <p:cTn id="11" dur="2000" fill="hold"/>
                                        <p:tgtEl>
                                          <p:spTgt spid="14"/>
                                        </p:tgtEl>
                                        <p:attrNameLst>
                                          <p:attrName>fillcolor</p:attrName>
                                        </p:attrNameLst>
                                      </p:cBhvr>
                                      <p:to>
                                        <a:schemeClr val="accent2"/>
                                      </p:to>
                                    </p:animClr>
                                    <p:set>
                                      <p:cBhvr>
                                        <p:cTn id="12" dur="2000" fill="hold"/>
                                        <p:tgtEl>
                                          <p:spTgt spid="14"/>
                                        </p:tgtEl>
                                        <p:attrNameLst>
                                          <p:attrName>fill.type</p:attrName>
                                        </p:attrNameLst>
                                      </p:cBhvr>
                                      <p:to>
                                        <p:strVal val="solid"/>
                                      </p:to>
                                    </p:set>
                                    <p:set>
                                      <p:cBhvr>
                                        <p:cTn id="13"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797" y="-45962"/>
            <a:ext cx="9870955" cy="7685012"/>
          </a:xfrm>
          <a:prstGeom prst="rect">
            <a:avLst/>
          </a:prstGeom>
          <a:noFill/>
          <a:ln w="9525">
            <a:noFill/>
            <a:miter lim="800000"/>
            <a:headEnd/>
            <a:tailEnd/>
          </a:ln>
          <a:extLst/>
        </p:spPr>
      </p:pic>
      <p:sp>
        <p:nvSpPr>
          <p:cNvPr id="4" name="正方形/長方形 3"/>
          <p:cNvSpPr/>
          <p:nvPr/>
        </p:nvSpPr>
        <p:spPr>
          <a:xfrm>
            <a:off x="94129" y="1777264"/>
            <a:ext cx="9049871" cy="1840760"/>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07DC2BE0-25CE-43C5-A0ED-D4C872136DBA}"/>
              </a:ext>
            </a:extLst>
          </p:cNvPr>
          <p:cNvSpPr/>
          <p:nvPr/>
        </p:nvSpPr>
        <p:spPr>
          <a:xfrm>
            <a:off x="367424" y="1346926"/>
            <a:ext cx="8433443" cy="881255"/>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１　単位（校区）子ども会で</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〇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定例会（自主的な話合い活動等）</a:t>
            </a:r>
          </a:p>
          <a:p>
            <a:pPr algn="just">
              <a:spcAft>
                <a:spcPts val="0"/>
              </a:spcAft>
            </a:pPr>
            <a:endParaRPr lang="ja-JP" sz="2400" u="sng"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9B269661-E0FE-49C0-A729-6299FBE15459}"/>
              </a:ext>
            </a:extLst>
          </p:cNvPr>
          <p:cNvSpPr/>
          <p:nvPr/>
        </p:nvSpPr>
        <p:spPr>
          <a:xfrm>
            <a:off x="139100" y="704985"/>
            <a:ext cx="8914960" cy="461665"/>
          </a:xfrm>
          <a:prstGeom prst="rect">
            <a:avLst/>
          </a:prstGeom>
          <a:ln w="25400">
            <a:solidFill>
              <a:srgbClr val="FFFF00"/>
            </a:solidFill>
          </a:ln>
        </p:spPr>
        <p:txBody>
          <a:bodyPr wrap="square">
            <a:spAutoFit/>
          </a:bodyPr>
          <a:lstStyle/>
          <a:p>
            <a:r>
              <a:rPr lang="ja-JP" altLang="en-US" sz="2400" b="1" dirty="0">
                <a:solidFill>
                  <a:schemeClr val="bg1"/>
                </a:solidFill>
                <a:latin typeface="BIZ UDゴシック" panose="020B0400000000000000" pitchFamily="49" charset="-128"/>
                <a:ea typeface="BIZ UDゴシック" panose="020B0400000000000000" pitchFamily="49" charset="-128"/>
              </a:rPr>
              <a:t>子どもが「行きたい</a:t>
            </a:r>
            <a:r>
              <a:rPr lang="ja-JP" altLang="en-US" sz="900" b="1" dirty="0">
                <a:solidFill>
                  <a:schemeClr val="bg1"/>
                </a:solidFill>
                <a:latin typeface="BIZ UDゴシック" panose="020B0400000000000000" pitchFamily="49" charset="-128"/>
                <a:ea typeface="BIZ UDゴシック" panose="020B0400000000000000" pitchFamily="49" charset="-128"/>
              </a:rPr>
              <a:t>、</a:t>
            </a:r>
            <a:r>
              <a:rPr lang="ja-JP" altLang="en-US" sz="2400" b="1" dirty="0">
                <a:solidFill>
                  <a:schemeClr val="bg1"/>
                </a:solidFill>
                <a:latin typeface="BIZ UDゴシック" panose="020B0400000000000000" pitchFamily="49" charset="-128"/>
                <a:ea typeface="BIZ UDゴシック" panose="020B0400000000000000" pitchFamily="49" charset="-128"/>
              </a:rPr>
              <a:t>参加したい」と思える子ども会</a:t>
            </a:r>
            <a:r>
              <a:rPr lang="ja-JP" altLang="en-US" sz="2400" b="1" dirty="0">
                <a:solidFill>
                  <a:srgbClr val="FFFF00"/>
                </a:solidFill>
                <a:latin typeface="BIZ UDゴシック" panose="020B0400000000000000" pitchFamily="49" charset="-128"/>
                <a:ea typeface="BIZ UDゴシック" panose="020B0400000000000000" pitchFamily="49" charset="-128"/>
              </a:rPr>
              <a:t>活動</a:t>
            </a:r>
            <a:r>
              <a:rPr lang="ja-JP" altLang="en-US" sz="2400" b="1" dirty="0">
                <a:solidFill>
                  <a:schemeClr val="bg1"/>
                </a:solidFill>
                <a:latin typeface="BIZ UDゴシック" panose="020B0400000000000000" pitchFamily="49" charset="-128"/>
                <a:ea typeface="BIZ UDゴシック" panose="020B0400000000000000" pitchFamily="49" charset="-128"/>
              </a:rPr>
              <a:t>の創造</a:t>
            </a:r>
          </a:p>
        </p:txBody>
      </p:sp>
      <p:sp>
        <p:nvSpPr>
          <p:cNvPr id="12" name="四角形: 角を丸くする 11">
            <a:extLst>
              <a:ext uri="{FF2B5EF4-FFF2-40B4-BE49-F238E27FC236}">
                <a16:creationId xmlns:a16="http://schemas.microsoft.com/office/drawing/2014/main" id="{DF828F8F-C743-419C-935A-0F9D25DDEA7B}"/>
              </a:ext>
            </a:extLst>
          </p:cNvPr>
          <p:cNvSpPr/>
          <p:nvPr/>
        </p:nvSpPr>
        <p:spPr>
          <a:xfrm>
            <a:off x="343133" y="2350609"/>
            <a:ext cx="8457734" cy="2759274"/>
          </a:xfrm>
          <a:prstGeom prst="roundRect">
            <a:avLst>
              <a:gd name="adj" fmla="val 5918"/>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２　市全体で</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例</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①</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ドッジボール大会</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新規</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単位・校区子ども会で予選、市全体で本大会</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②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アドベンチャー事業</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継続</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離島での自然体験等</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③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グローカルイングリッシュキャンプ</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新規</a:t>
            </a:r>
            <a:r>
              <a:rPr lang="en-US" altLang="ja-JP"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公民館等での外国人や高齢者との交流、郷土理解等</a:t>
            </a:r>
          </a:p>
        </p:txBody>
      </p:sp>
      <p:sp>
        <p:nvSpPr>
          <p:cNvPr id="8" name="正方形/長方形 7">
            <a:extLst>
              <a:ext uri="{FF2B5EF4-FFF2-40B4-BE49-F238E27FC236}">
                <a16:creationId xmlns:a16="http://schemas.microsoft.com/office/drawing/2014/main" id="{118BE9A0-523A-42B4-8CD2-7BC4EAB4A4D6}"/>
              </a:ext>
            </a:extLst>
          </p:cNvPr>
          <p:cNvSpPr/>
          <p:nvPr/>
        </p:nvSpPr>
        <p:spPr>
          <a:xfrm>
            <a:off x="269356" y="-201698"/>
            <a:ext cx="8799694" cy="917431"/>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第１回　推進委員会への具体策提案（ＰＴ案）</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71C45375-E0E4-4823-AB92-D2CA3B2DE12A}"/>
              </a:ext>
            </a:extLst>
          </p:cNvPr>
          <p:cNvSpPr/>
          <p:nvPr/>
        </p:nvSpPr>
        <p:spPr>
          <a:xfrm>
            <a:off x="324094" y="5232311"/>
            <a:ext cx="8476773" cy="1401572"/>
          </a:xfrm>
          <a:prstGeom prst="roundRect">
            <a:avLst>
              <a:gd name="adj" fmla="val 8760"/>
            </a:avLst>
          </a:prstGeom>
          <a:noFill/>
          <a:ln w="38100" cap="flat" cmpd="sng" algn="ctr">
            <a:solidFill>
              <a:schemeClr val="bg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３　活動の在り方の工夫</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持続可能</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な活動内容のために</a:t>
            </a:r>
            <a:r>
              <a:rPr lang="en-US" altLang="ja-JP"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子どものための子ども会</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（子ども自身の計画・立案）</a:t>
            </a:r>
          </a:p>
          <a:p>
            <a:pPr algn="just">
              <a:spcAft>
                <a:spcPts val="0"/>
              </a:spcAft>
            </a:pP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a:t>
            </a:r>
            <a:r>
              <a:rPr lang="ja-JP" altLang="en-US" sz="24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育成会の在り方</a:t>
            </a:r>
            <a:r>
              <a:rPr lang="ja-JP" altLang="en-US" sz="24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（役員の負担軽減）</a:t>
            </a:r>
          </a:p>
          <a:p>
            <a:pPr algn="just">
              <a:spcAft>
                <a:spcPts val="0"/>
              </a:spcAft>
            </a:pPr>
            <a:endParaRPr lang="ja-JP" sz="2400" u="sng"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136243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797" y="-45962"/>
            <a:ext cx="9870955" cy="7685012"/>
          </a:xfrm>
          <a:prstGeom prst="rect">
            <a:avLst/>
          </a:prstGeom>
          <a:noFill/>
          <a:ln w="9525">
            <a:noFill/>
            <a:miter lim="800000"/>
            <a:headEnd/>
            <a:tailEnd/>
          </a:ln>
          <a:extLst/>
        </p:spPr>
      </p:pic>
      <p:sp>
        <p:nvSpPr>
          <p:cNvPr id="4" name="正方形/長方形 3"/>
          <p:cNvSpPr/>
          <p:nvPr/>
        </p:nvSpPr>
        <p:spPr>
          <a:xfrm>
            <a:off x="94129" y="1777264"/>
            <a:ext cx="9049871" cy="1840760"/>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CB4065C4-0245-4330-B616-26E3C5E90C70}"/>
              </a:ext>
            </a:extLst>
          </p:cNvPr>
          <p:cNvSpPr/>
          <p:nvPr/>
        </p:nvSpPr>
        <p:spPr>
          <a:xfrm>
            <a:off x="285750" y="-14288"/>
            <a:ext cx="8501057" cy="917431"/>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推進委員会での主な意見は</a:t>
            </a:r>
            <a:r>
              <a:rPr lang="en-US" altLang="ja-JP" sz="3600" dirty="0">
                <a:solidFill>
                  <a:schemeClr val="bg1"/>
                </a:solidFill>
                <a:latin typeface="UD デジタル 教科書体 NK-B" panose="02020700000000000000" pitchFamily="18" charset="-128"/>
                <a:ea typeface="UD デジタル 教科書体 NK-B" panose="02020700000000000000" pitchFamily="18" charset="-128"/>
              </a:rPr>
              <a:t>…</a:t>
            </a:r>
          </a:p>
        </p:txBody>
      </p:sp>
      <p:sp>
        <p:nvSpPr>
          <p:cNvPr id="9" name="四角形: 角を丸くする 8">
            <a:extLst>
              <a:ext uri="{FF2B5EF4-FFF2-40B4-BE49-F238E27FC236}">
                <a16:creationId xmlns:a16="http://schemas.microsoft.com/office/drawing/2014/main" id="{07DC2BE0-25CE-43C5-A0ED-D4C872136DBA}"/>
              </a:ext>
            </a:extLst>
          </p:cNvPr>
          <p:cNvSpPr/>
          <p:nvPr/>
        </p:nvSpPr>
        <p:spPr>
          <a:xfrm>
            <a:off x="221457" y="1183340"/>
            <a:ext cx="8722518" cy="5417759"/>
          </a:xfrm>
          <a:prstGeom prst="roundRect">
            <a:avLst>
              <a:gd name="adj" fmla="val 0"/>
            </a:avLst>
          </a:prstGeom>
          <a:noFill/>
          <a:ln w="381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町内会に組織を作るのは難しい</a:t>
            </a: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町内会にも入らない保護者も増えている</a:t>
            </a: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　</a:t>
            </a:r>
            <a:r>
              <a:rPr lang="ja-JP" altLang="en-US"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地域に合わせた立ち上げが必要</a:t>
            </a:r>
            <a:endParaRPr lang="en-US" altLang="ja-JP"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第３土曜日は、子ども会の日を徹底させるべき</a:t>
            </a: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〇　子ども会ではなく育成会になっている。</a:t>
            </a: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     子どもたちが</a:t>
            </a:r>
            <a:r>
              <a:rPr lang="ja-JP" altLang="en-US"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自分たちで計画を立て、自分たちで行う</a:t>
            </a:r>
            <a:endParaRPr lang="en-US" altLang="ja-JP"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r>
              <a:rPr lang="en-US" altLang="ja-JP"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2800" kern="100" dirty="0">
                <a:solidFill>
                  <a:srgbClr val="FFFF00"/>
                </a:solidFill>
                <a:latin typeface="HGPｺﾞｼｯｸE" panose="020B0900000000000000" pitchFamily="50" charset="-128"/>
                <a:ea typeface="HGPｺﾞｼｯｸE" panose="020B0900000000000000" pitchFamily="50" charset="-128"/>
                <a:cs typeface="Times New Roman" panose="02020603050405020304" pitchFamily="18" charset="0"/>
              </a:rPr>
              <a:t>ことを学ぶ場所</a:t>
            </a:r>
            <a:r>
              <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rPr>
              <a:t>であることの周知・報告・啓発が必要</a:t>
            </a: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ja-JP" altLang="en-US"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a:p>
            <a:pPr algn="just">
              <a:spcAft>
                <a:spcPts val="0"/>
              </a:spcAft>
            </a:pPr>
            <a:endParaRPr lang="en-US" altLang="ja-JP" sz="2800" kern="100" dirty="0">
              <a:solidFill>
                <a:schemeClr val="bg1"/>
              </a:solidFill>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3303967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7188" y="183488"/>
            <a:ext cx="8407334" cy="769441"/>
          </a:xfrm>
          <a:prstGeom prst="rect">
            <a:avLst/>
          </a:prstGeom>
        </p:spPr>
        <p:txBody>
          <a:bodyPr wrap="square">
            <a:spAutoFit/>
          </a:bodyPr>
          <a:lstStyle/>
          <a:p>
            <a:pPr algn="ctr"/>
            <a:r>
              <a:rPr lang="ja-JP" altLang="en-US" sz="4400" b="1" dirty="0">
                <a:ln w="28575">
                  <a:solidFill>
                    <a:srgbClr val="002060"/>
                  </a:solidFill>
                </a:ln>
                <a:solidFill>
                  <a:srgbClr val="FF0000"/>
                </a:solidFill>
                <a:latin typeface="UD デジタル 教科書体 N-B" panose="02020700000000000000" pitchFamily="17" charset="-128"/>
                <a:ea typeface="UD デジタル 教科書体 N-B" panose="02020700000000000000" pitchFamily="17" charset="-128"/>
              </a:rPr>
              <a:t>模範的な「子ども会」</a:t>
            </a:r>
            <a:r>
              <a:rPr lang="ja-JP" altLang="en-US" sz="4400" b="1" dirty="0">
                <a:ln w="28575">
                  <a:solidFill>
                    <a:srgbClr val="002060"/>
                  </a:solidFill>
                </a:ln>
                <a:solidFill>
                  <a:srgbClr val="FF0000"/>
                </a:solidFill>
                <a:latin typeface="UD デジタル 教科書体 NK-B" panose="02020700000000000000" pitchFamily="18" charset="-128"/>
                <a:ea typeface="UD デジタル 教科書体 NK-B" panose="02020700000000000000" pitchFamily="18" charset="-128"/>
              </a:rPr>
              <a:t>の紹介①</a:t>
            </a:r>
            <a:endParaRPr lang="ja-JP" altLang="en-US" sz="4400" dirty="0">
              <a:ln w="28575">
                <a:solidFill>
                  <a:srgbClr val="002060"/>
                </a:solidFill>
              </a:ln>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7" name="正方形/長方形 16"/>
          <p:cNvSpPr/>
          <p:nvPr/>
        </p:nvSpPr>
        <p:spPr>
          <a:xfrm>
            <a:off x="920684" y="985372"/>
            <a:ext cx="4337117"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今坂南子ども会</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30C2AB07-F729-4648-81D1-4843B1BE88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11305" y="2303811"/>
            <a:ext cx="5721389" cy="3725514"/>
          </a:xfrm>
          <a:prstGeom prst="rect">
            <a:avLst/>
          </a:prstGeom>
        </p:spPr>
      </p:pic>
      <p:sp>
        <p:nvSpPr>
          <p:cNvPr id="8" name="テキスト ボックス 7">
            <a:extLst>
              <a:ext uri="{FF2B5EF4-FFF2-40B4-BE49-F238E27FC236}">
                <a16:creationId xmlns:a16="http://schemas.microsoft.com/office/drawing/2014/main" id="{A0AE056A-102F-4C2B-8452-2C0BE2DCAC5D}"/>
              </a:ext>
            </a:extLst>
          </p:cNvPr>
          <p:cNvSpPr txBox="1"/>
          <p:nvPr/>
        </p:nvSpPr>
        <p:spPr>
          <a:xfrm>
            <a:off x="826955" y="1704480"/>
            <a:ext cx="7937567" cy="523220"/>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令和３年度　市子ども会育成連絡協議会で表彰</a:t>
            </a:r>
          </a:p>
        </p:txBody>
      </p:sp>
      <p:sp>
        <p:nvSpPr>
          <p:cNvPr id="6" name="Text Box 6">
            <a:extLst>
              <a:ext uri="{FF2B5EF4-FFF2-40B4-BE49-F238E27FC236}">
                <a16:creationId xmlns:a16="http://schemas.microsoft.com/office/drawing/2014/main" id="{E481F961-E2FD-4F3E-9274-195D89DA73D3}"/>
              </a:ext>
            </a:extLst>
          </p:cNvPr>
          <p:cNvSpPr txBox="1">
            <a:spLocks noChangeArrowheads="1"/>
          </p:cNvSpPr>
          <p:nvPr/>
        </p:nvSpPr>
        <p:spPr bwMode="auto">
          <a:xfrm>
            <a:off x="1339024" y="6004279"/>
            <a:ext cx="6443662"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子ども主体の活動</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90914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1000"/>
                                        <p:tgtEl>
                                          <p:spTgt spid="17">
                                            <p:txEl>
                                              <p:pRg st="0" end="0"/>
                                            </p:txEl>
                                          </p:spTgt>
                                        </p:tgtEl>
                                      </p:cBhvr>
                                    </p:animEffect>
                                    <p:anim calcmode="lin" valueType="num">
                                      <p:cBhvr>
                                        <p:cTn id="1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0C2AB07-F729-4648-81D1-4843B1BE88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34882" y="199555"/>
            <a:ext cx="4151381" cy="3113535"/>
          </a:xfrm>
          <a:prstGeom prst="rect">
            <a:avLst/>
          </a:prstGeom>
        </p:spPr>
      </p:pic>
      <p:sp>
        <p:nvSpPr>
          <p:cNvPr id="2" name="正方形/長方形 1">
            <a:extLst>
              <a:ext uri="{FF2B5EF4-FFF2-40B4-BE49-F238E27FC236}">
                <a16:creationId xmlns:a16="http://schemas.microsoft.com/office/drawing/2014/main" id="{EF50BDE9-D50B-4534-B243-90913164BBAC}"/>
              </a:ext>
            </a:extLst>
          </p:cNvPr>
          <p:cNvSpPr/>
          <p:nvPr/>
        </p:nvSpPr>
        <p:spPr>
          <a:xfrm>
            <a:off x="896109" y="2998063"/>
            <a:ext cx="2828925" cy="300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話合い活動</a:t>
            </a:r>
          </a:p>
        </p:txBody>
      </p:sp>
      <p:pic>
        <p:nvPicPr>
          <p:cNvPr id="8" name="図 7">
            <a:extLst>
              <a:ext uri="{FF2B5EF4-FFF2-40B4-BE49-F238E27FC236}">
                <a16:creationId xmlns:a16="http://schemas.microsoft.com/office/drawing/2014/main" id="{833FA1FC-BB08-4A5C-A43B-9DE3527EE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11" t="10867" r="14484"/>
          <a:stretch/>
        </p:blipFill>
        <p:spPr>
          <a:xfrm>
            <a:off x="4707489" y="199558"/>
            <a:ext cx="4151381" cy="3113536"/>
          </a:xfrm>
          <a:prstGeom prst="rect">
            <a:avLst/>
          </a:prstGeom>
        </p:spPr>
      </p:pic>
      <p:sp>
        <p:nvSpPr>
          <p:cNvPr id="9" name="正方形/長方形 8">
            <a:extLst>
              <a:ext uri="{FF2B5EF4-FFF2-40B4-BE49-F238E27FC236}">
                <a16:creationId xmlns:a16="http://schemas.microsoft.com/office/drawing/2014/main" id="{DE6E093B-181B-4CDE-AE77-B082E4200BC3}"/>
              </a:ext>
            </a:extLst>
          </p:cNvPr>
          <p:cNvSpPr/>
          <p:nvPr/>
        </p:nvSpPr>
        <p:spPr>
          <a:xfrm>
            <a:off x="5326074" y="3005106"/>
            <a:ext cx="2828925" cy="300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必要な物の買い出し</a:t>
            </a:r>
          </a:p>
        </p:txBody>
      </p:sp>
      <p:pic>
        <p:nvPicPr>
          <p:cNvPr id="10" name="図 9">
            <a:extLst>
              <a:ext uri="{FF2B5EF4-FFF2-40B4-BE49-F238E27FC236}">
                <a16:creationId xmlns:a16="http://schemas.microsoft.com/office/drawing/2014/main" id="{64487C8F-1E21-44FE-92EC-0D9C51341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42" t="10000" r="19896" b="6296"/>
          <a:stretch/>
        </p:blipFill>
        <p:spPr>
          <a:xfrm>
            <a:off x="4707488" y="3572444"/>
            <a:ext cx="4151381" cy="3113536"/>
          </a:xfrm>
          <a:prstGeom prst="rect">
            <a:avLst/>
          </a:prstGeom>
        </p:spPr>
      </p:pic>
      <p:sp>
        <p:nvSpPr>
          <p:cNvPr id="11" name="正方形/長方形 10">
            <a:extLst>
              <a:ext uri="{FF2B5EF4-FFF2-40B4-BE49-F238E27FC236}">
                <a16:creationId xmlns:a16="http://schemas.microsoft.com/office/drawing/2014/main" id="{4FF13BAE-3162-4B75-8675-CE52AB38DFCE}"/>
              </a:ext>
            </a:extLst>
          </p:cNvPr>
          <p:cNvSpPr/>
          <p:nvPr/>
        </p:nvSpPr>
        <p:spPr>
          <a:xfrm>
            <a:off x="5368715" y="6368099"/>
            <a:ext cx="2828925" cy="300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当日の事前準備</a:t>
            </a:r>
          </a:p>
        </p:txBody>
      </p:sp>
      <p:pic>
        <p:nvPicPr>
          <p:cNvPr id="12" name="図 11">
            <a:extLst>
              <a:ext uri="{FF2B5EF4-FFF2-40B4-BE49-F238E27FC236}">
                <a16:creationId xmlns:a16="http://schemas.microsoft.com/office/drawing/2014/main" id="{405D1046-0600-4D04-88D7-A84F3D0941B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145953" y="3400424"/>
            <a:ext cx="2385347" cy="3457576"/>
          </a:xfrm>
          <a:prstGeom prst="rect">
            <a:avLst/>
          </a:prstGeom>
        </p:spPr>
      </p:pic>
      <p:sp>
        <p:nvSpPr>
          <p:cNvPr id="13" name="正方形/長方形 12">
            <a:extLst>
              <a:ext uri="{FF2B5EF4-FFF2-40B4-BE49-F238E27FC236}">
                <a16:creationId xmlns:a16="http://schemas.microsoft.com/office/drawing/2014/main" id="{B06C0148-1483-468C-9B55-F3B2F1CBFF4E}"/>
              </a:ext>
            </a:extLst>
          </p:cNvPr>
          <p:cNvSpPr/>
          <p:nvPr/>
        </p:nvSpPr>
        <p:spPr>
          <a:xfrm>
            <a:off x="548066" y="6508428"/>
            <a:ext cx="3525010" cy="300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自分たちで作成したチラシ</a:t>
            </a:r>
          </a:p>
        </p:txBody>
      </p:sp>
      <p:sp>
        <p:nvSpPr>
          <p:cNvPr id="14" name="Text Box 6">
            <a:extLst>
              <a:ext uri="{FF2B5EF4-FFF2-40B4-BE49-F238E27FC236}">
                <a16:creationId xmlns:a16="http://schemas.microsoft.com/office/drawing/2014/main" id="{367B9883-09A0-470D-BD65-F69C71EFF838}"/>
              </a:ext>
            </a:extLst>
          </p:cNvPr>
          <p:cNvSpPr txBox="1">
            <a:spLocks noChangeArrowheads="1"/>
          </p:cNvSpPr>
          <p:nvPr/>
        </p:nvSpPr>
        <p:spPr bwMode="auto">
          <a:xfrm>
            <a:off x="2576299" y="3382495"/>
            <a:ext cx="3985865" cy="646331"/>
          </a:xfrm>
          <a:prstGeom prst="rect">
            <a:avLst/>
          </a:prstGeom>
          <a:solidFill>
            <a:srgbClr val="FFFF00"/>
          </a:solid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すべて自分たちで</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118572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C8EE21F-9745-432B-8EB5-E0BD1A453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43" t="22222" r="27857" b="18476"/>
          <a:stretch/>
        </p:blipFill>
        <p:spPr>
          <a:xfrm>
            <a:off x="249591" y="170980"/>
            <a:ext cx="4136672" cy="3105588"/>
          </a:xfrm>
          <a:prstGeom prst="rect">
            <a:avLst/>
          </a:prstGeom>
        </p:spPr>
      </p:pic>
      <p:sp>
        <p:nvSpPr>
          <p:cNvPr id="2" name="正方形/長方形 1">
            <a:extLst>
              <a:ext uri="{FF2B5EF4-FFF2-40B4-BE49-F238E27FC236}">
                <a16:creationId xmlns:a16="http://schemas.microsoft.com/office/drawing/2014/main" id="{EF50BDE9-D50B-4534-B243-90913164BBAC}"/>
              </a:ext>
            </a:extLst>
          </p:cNvPr>
          <p:cNvSpPr/>
          <p:nvPr/>
        </p:nvSpPr>
        <p:spPr>
          <a:xfrm>
            <a:off x="657225" y="2970190"/>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プログラム① 逃走中！！</a:t>
            </a:r>
          </a:p>
        </p:txBody>
      </p:sp>
      <p:pic>
        <p:nvPicPr>
          <p:cNvPr id="14" name="コンテンツ プレースホルダー 7">
            <a:extLst>
              <a:ext uri="{FF2B5EF4-FFF2-40B4-BE49-F238E27FC236}">
                <a16:creationId xmlns:a16="http://schemas.microsoft.com/office/drawing/2014/main" id="{BE3670B2-A3E6-4432-AEC8-41CB0991628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9444" t="26992" r="31687" b="27882"/>
          <a:stretch/>
        </p:blipFill>
        <p:spPr>
          <a:xfrm>
            <a:off x="4773372" y="199555"/>
            <a:ext cx="4161124" cy="3105588"/>
          </a:xfrm>
        </p:spPr>
      </p:pic>
      <p:sp>
        <p:nvSpPr>
          <p:cNvPr id="9" name="正方形/長方形 8">
            <a:extLst>
              <a:ext uri="{FF2B5EF4-FFF2-40B4-BE49-F238E27FC236}">
                <a16:creationId xmlns:a16="http://schemas.microsoft.com/office/drawing/2014/main" id="{DE6E093B-181B-4CDE-AE77-B082E4200BC3}"/>
              </a:ext>
            </a:extLst>
          </p:cNvPr>
          <p:cNvSpPr/>
          <p:nvPr/>
        </p:nvSpPr>
        <p:spPr>
          <a:xfrm>
            <a:off x="4767912" y="2743200"/>
            <a:ext cx="4140785" cy="569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プログラム②</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dirty="0">
                <a:latin typeface="UD デジタル 教科書体 N-B" panose="02020700000000000000" pitchFamily="17" charset="-128"/>
                <a:ea typeface="UD デジタル 教科書体 N-B" panose="02020700000000000000" pitchFamily="17" charset="-128"/>
              </a:rPr>
              <a:t>ペットボトルボーリング</a:t>
            </a:r>
          </a:p>
        </p:txBody>
      </p:sp>
      <p:pic>
        <p:nvPicPr>
          <p:cNvPr id="15" name="図 14">
            <a:extLst>
              <a:ext uri="{FF2B5EF4-FFF2-40B4-BE49-F238E27FC236}">
                <a16:creationId xmlns:a16="http://schemas.microsoft.com/office/drawing/2014/main" id="{C3A44DD8-5CF7-442F-949B-0E0FF392D2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08" t="5927" r="18333" b="9559"/>
          <a:stretch/>
        </p:blipFill>
        <p:spPr>
          <a:xfrm>
            <a:off x="249591" y="3544911"/>
            <a:ext cx="4170767" cy="3126017"/>
          </a:xfrm>
          <a:prstGeom prst="rect">
            <a:avLst/>
          </a:prstGeom>
        </p:spPr>
      </p:pic>
      <p:sp>
        <p:nvSpPr>
          <p:cNvPr id="11" name="正方形/長方形 10">
            <a:extLst>
              <a:ext uri="{FF2B5EF4-FFF2-40B4-BE49-F238E27FC236}">
                <a16:creationId xmlns:a16="http://schemas.microsoft.com/office/drawing/2014/main" id="{4FF13BAE-3162-4B75-8675-CE52AB38DFCE}"/>
              </a:ext>
            </a:extLst>
          </p:cNvPr>
          <p:cNvSpPr/>
          <p:nvPr/>
        </p:nvSpPr>
        <p:spPr>
          <a:xfrm>
            <a:off x="896109" y="6358408"/>
            <a:ext cx="2828925" cy="300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プログラム③　的あて</a:t>
            </a:r>
          </a:p>
        </p:txBody>
      </p:sp>
      <p:pic>
        <p:nvPicPr>
          <p:cNvPr id="17" name="コンテンツ プレースホルダー 5">
            <a:extLst>
              <a:ext uri="{FF2B5EF4-FFF2-40B4-BE49-F238E27FC236}">
                <a16:creationId xmlns:a16="http://schemas.microsoft.com/office/drawing/2014/main" id="{5B428913-8B10-48FA-A7CA-1DB1010F22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37" t="11489" r="21725" b="5914"/>
          <a:stretch/>
        </p:blipFill>
        <p:spPr>
          <a:xfrm>
            <a:off x="4753624" y="3544909"/>
            <a:ext cx="4151337" cy="3113503"/>
          </a:xfrm>
          <a:prstGeom prst="rect">
            <a:avLst/>
          </a:prstGeom>
        </p:spPr>
      </p:pic>
      <p:sp>
        <p:nvSpPr>
          <p:cNvPr id="16" name="正方形/長方形 15">
            <a:extLst>
              <a:ext uri="{FF2B5EF4-FFF2-40B4-BE49-F238E27FC236}">
                <a16:creationId xmlns:a16="http://schemas.microsoft.com/office/drawing/2014/main" id="{62C70903-42C5-48FE-B890-517452F4C6AD}"/>
              </a:ext>
            </a:extLst>
          </p:cNvPr>
          <p:cNvSpPr/>
          <p:nvPr/>
        </p:nvSpPr>
        <p:spPr>
          <a:xfrm>
            <a:off x="4759085" y="6358375"/>
            <a:ext cx="4121036" cy="300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プログラム④　パン食い競争</a:t>
            </a:r>
          </a:p>
        </p:txBody>
      </p:sp>
      <p:sp>
        <p:nvSpPr>
          <p:cNvPr id="12" name="Text Box 6">
            <a:extLst>
              <a:ext uri="{FF2B5EF4-FFF2-40B4-BE49-F238E27FC236}">
                <a16:creationId xmlns:a16="http://schemas.microsoft.com/office/drawing/2014/main" id="{6FD16661-EA77-4069-A75F-A3EF00BFDA0F}"/>
              </a:ext>
            </a:extLst>
          </p:cNvPr>
          <p:cNvSpPr txBox="1">
            <a:spLocks noChangeArrowheads="1"/>
          </p:cNvSpPr>
          <p:nvPr/>
        </p:nvSpPr>
        <p:spPr bwMode="auto">
          <a:xfrm>
            <a:off x="1326776" y="5495233"/>
            <a:ext cx="6544236" cy="646331"/>
          </a:xfrm>
          <a:prstGeom prst="rect">
            <a:avLst/>
          </a:prstGeom>
          <a:solidFill>
            <a:srgbClr val="FFFF00"/>
          </a:solid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親は手は放しても、目を放さない</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80142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920684" y="985372"/>
            <a:ext cx="4337117"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中央麓子ども会</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A0AE056A-102F-4C2B-8452-2C0BE2DCAC5D}"/>
              </a:ext>
            </a:extLst>
          </p:cNvPr>
          <p:cNvSpPr txBox="1"/>
          <p:nvPr/>
        </p:nvSpPr>
        <p:spPr>
          <a:xfrm>
            <a:off x="826955" y="1704480"/>
            <a:ext cx="7937567" cy="954107"/>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令和元年度　市子ども会育成連絡協議会で表彰</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令和元年度　県優良少年少女団体表彰</a:t>
            </a:r>
          </a:p>
        </p:txBody>
      </p:sp>
      <p:sp>
        <p:nvSpPr>
          <p:cNvPr id="9" name="正方形/長方形 8">
            <a:extLst>
              <a:ext uri="{FF2B5EF4-FFF2-40B4-BE49-F238E27FC236}">
                <a16:creationId xmlns:a16="http://schemas.microsoft.com/office/drawing/2014/main" id="{FADA6F75-1019-4002-AC43-9BF742CC409B}"/>
              </a:ext>
            </a:extLst>
          </p:cNvPr>
          <p:cNvSpPr/>
          <p:nvPr/>
        </p:nvSpPr>
        <p:spPr>
          <a:xfrm>
            <a:off x="357188" y="183488"/>
            <a:ext cx="8407334" cy="769441"/>
          </a:xfrm>
          <a:prstGeom prst="rect">
            <a:avLst/>
          </a:prstGeom>
        </p:spPr>
        <p:txBody>
          <a:bodyPr wrap="square">
            <a:spAutoFit/>
          </a:bodyPr>
          <a:lstStyle/>
          <a:p>
            <a:pPr algn="ctr"/>
            <a:r>
              <a:rPr lang="ja-JP" altLang="en-US" sz="4400" b="1" dirty="0">
                <a:ln w="28575">
                  <a:solidFill>
                    <a:srgbClr val="002060"/>
                  </a:solidFill>
                </a:ln>
                <a:solidFill>
                  <a:srgbClr val="FF0000"/>
                </a:solidFill>
                <a:latin typeface="UD デジタル 教科書体 N-B" panose="02020700000000000000" pitchFamily="17" charset="-128"/>
                <a:ea typeface="UD デジタル 教科書体 N-B" panose="02020700000000000000" pitchFamily="17" charset="-128"/>
              </a:rPr>
              <a:t>模範的な「子ども会」</a:t>
            </a:r>
            <a:r>
              <a:rPr lang="ja-JP" altLang="en-US" sz="4400" b="1" dirty="0">
                <a:ln w="28575">
                  <a:solidFill>
                    <a:srgbClr val="002060"/>
                  </a:solidFill>
                </a:ln>
                <a:solidFill>
                  <a:srgbClr val="FF0000"/>
                </a:solidFill>
                <a:latin typeface="UD デジタル 教科書体 NK-B" panose="02020700000000000000" pitchFamily="18" charset="-128"/>
                <a:ea typeface="UD デジタル 教科書体 NK-B" panose="02020700000000000000" pitchFamily="18" charset="-128"/>
              </a:rPr>
              <a:t>の紹介②</a:t>
            </a:r>
            <a:endParaRPr lang="ja-JP" altLang="en-US" sz="4400" dirty="0">
              <a:ln w="28575">
                <a:solidFill>
                  <a:srgbClr val="002060"/>
                </a:solidFill>
              </a:ln>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7" name="Text Box 6">
            <a:extLst>
              <a:ext uri="{FF2B5EF4-FFF2-40B4-BE49-F238E27FC236}">
                <a16:creationId xmlns:a16="http://schemas.microsoft.com/office/drawing/2014/main" id="{FEE8CF36-42D6-497A-A0D8-19F2C65758D7}"/>
              </a:ext>
            </a:extLst>
          </p:cNvPr>
          <p:cNvSpPr txBox="1">
            <a:spLocks noChangeArrowheads="1"/>
          </p:cNvSpPr>
          <p:nvPr/>
        </p:nvSpPr>
        <p:spPr bwMode="auto">
          <a:xfrm>
            <a:off x="1339023" y="6028422"/>
            <a:ext cx="6443662"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バランスよく活動</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10" name="図 9">
            <a:extLst>
              <a:ext uri="{FF2B5EF4-FFF2-40B4-BE49-F238E27FC236}">
                <a16:creationId xmlns:a16="http://schemas.microsoft.com/office/drawing/2014/main" id="{2E69915B-73EA-43F5-98FA-856C70A4E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282" y="2758529"/>
            <a:ext cx="5813143" cy="3269893"/>
          </a:xfrm>
          <a:prstGeom prst="rect">
            <a:avLst/>
          </a:prstGeom>
        </p:spPr>
      </p:pic>
    </p:spTree>
    <p:extLst>
      <p:ext uri="{BB962C8B-B14F-4D97-AF65-F5344CB8AC3E}">
        <p14:creationId xmlns:p14="http://schemas.microsoft.com/office/powerpoint/2010/main" val="232937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1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19D6927-74BF-4E3B-8B0F-31F9807B8EC7}"/>
              </a:ext>
            </a:extLst>
          </p:cNvPr>
          <p:cNvSpPr/>
          <p:nvPr/>
        </p:nvSpPr>
        <p:spPr>
          <a:xfrm>
            <a:off x="1128712" y="92729"/>
            <a:ext cx="6886575"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子ども会安全会の加入者数と加入率</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D293AC6D-6435-414E-B5F3-499AAF413268}"/>
              </a:ext>
            </a:extLst>
          </p:cNvPr>
          <p:cNvSpPr txBox="1"/>
          <p:nvPr/>
        </p:nvSpPr>
        <p:spPr>
          <a:xfrm>
            <a:off x="360702" y="1262719"/>
            <a:ext cx="8654709" cy="523220"/>
          </a:xfrm>
          <a:prstGeom prst="rect">
            <a:avLst/>
          </a:prstGeom>
          <a:noFill/>
        </p:spPr>
        <p:txBody>
          <a:bodyPr wrap="square" rtlCol="0">
            <a:spAutoFit/>
          </a:bodyPr>
          <a:lstStyle/>
          <a:p>
            <a:r>
              <a:rPr kumimoji="1" lang="ja-JP" altLang="en-US" sz="2800" dirty="0">
                <a:solidFill>
                  <a:srgbClr val="002060"/>
                </a:solidFill>
                <a:latin typeface="UD デジタル 教科書体 N-B" panose="02020700000000000000" pitchFamily="17" charset="-128"/>
                <a:ea typeface="UD デジタル 教科書体 N-B" panose="02020700000000000000" pitchFamily="17" charset="-128"/>
              </a:rPr>
              <a:t>　小学生　　　　　　　　　　　　　</a:t>
            </a:r>
            <a:r>
              <a:rPr kumimoji="1" lang="ja-JP" altLang="en-US" sz="2000" dirty="0">
                <a:solidFill>
                  <a:srgbClr val="002060"/>
                </a:solidFill>
                <a:latin typeface="UD デジタル 教科書体 N-B" panose="02020700000000000000" pitchFamily="17" charset="-128"/>
                <a:ea typeface="UD デジタル 教科書体 N-B" panose="02020700000000000000" pitchFamily="17" charset="-128"/>
              </a:rPr>
              <a:t>令和２年９月調査</a:t>
            </a:r>
          </a:p>
        </p:txBody>
      </p:sp>
      <p:graphicFrame>
        <p:nvGraphicFramePr>
          <p:cNvPr id="7" name="グラフ 6">
            <a:extLst>
              <a:ext uri="{FF2B5EF4-FFF2-40B4-BE49-F238E27FC236}">
                <a16:creationId xmlns:a16="http://schemas.microsoft.com/office/drawing/2014/main" id="{76E08B49-7C10-4D5B-8507-9B92829D3C40}"/>
              </a:ext>
            </a:extLst>
          </p:cNvPr>
          <p:cNvGraphicFramePr>
            <a:graphicFrameLocks/>
          </p:cNvGraphicFramePr>
          <p:nvPr>
            <p:extLst/>
          </p:nvPr>
        </p:nvGraphicFramePr>
        <p:xfrm>
          <a:off x="128589" y="900114"/>
          <a:ext cx="8867897" cy="58293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6">
            <a:extLst>
              <a:ext uri="{FF2B5EF4-FFF2-40B4-BE49-F238E27FC236}">
                <a16:creationId xmlns:a16="http://schemas.microsoft.com/office/drawing/2014/main" id="{9B8DA4C5-1156-44D3-9BF7-8466A4CF2943}"/>
              </a:ext>
            </a:extLst>
          </p:cNvPr>
          <p:cNvSpPr txBox="1">
            <a:spLocks noChangeArrowheads="1"/>
          </p:cNvSpPr>
          <p:nvPr/>
        </p:nvSpPr>
        <p:spPr bwMode="auto">
          <a:xfrm>
            <a:off x="2571749" y="964445"/>
            <a:ext cx="6443662"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年々減少 ・・・</a:t>
            </a:r>
            <a:r>
              <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rPr>
              <a:t> </a:t>
            </a: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消滅の危機へ</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Text Box 6">
            <a:extLst>
              <a:ext uri="{FF2B5EF4-FFF2-40B4-BE49-F238E27FC236}">
                <a16:creationId xmlns:a16="http://schemas.microsoft.com/office/drawing/2014/main" id="{B258F34C-36E7-4684-8B70-48E733581D59}"/>
              </a:ext>
            </a:extLst>
          </p:cNvPr>
          <p:cNvSpPr txBox="1">
            <a:spLocks noChangeArrowheads="1"/>
          </p:cNvSpPr>
          <p:nvPr/>
        </p:nvSpPr>
        <p:spPr bwMode="auto">
          <a:xfrm>
            <a:off x="434776" y="648088"/>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小学生</a:t>
            </a:r>
            <a:r>
              <a:rPr lang="en-US" altLang="ja-JP" b="1" dirty="0">
                <a:latin typeface="HG創英角ｺﾞｼｯｸUB" panose="020B0909000000000000" pitchFamily="49" charset="-128"/>
                <a:ea typeface="HG創英角ｺﾞｼｯｸUB" panose="020B0909000000000000" pitchFamily="49" charset="-128"/>
              </a:rPr>
              <a:t>62.8%</a:t>
            </a:r>
          </a:p>
        </p:txBody>
      </p:sp>
      <p:sp>
        <p:nvSpPr>
          <p:cNvPr id="8" name="Text Box 6">
            <a:extLst>
              <a:ext uri="{FF2B5EF4-FFF2-40B4-BE49-F238E27FC236}">
                <a16:creationId xmlns:a16="http://schemas.microsoft.com/office/drawing/2014/main" id="{8D4AFC77-91D2-4D41-AF65-EDD834E8537E}"/>
              </a:ext>
            </a:extLst>
          </p:cNvPr>
          <p:cNvSpPr txBox="1">
            <a:spLocks noChangeArrowheads="1"/>
          </p:cNvSpPr>
          <p:nvPr/>
        </p:nvSpPr>
        <p:spPr bwMode="auto">
          <a:xfrm>
            <a:off x="5983928" y="1607159"/>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小学生</a:t>
            </a:r>
            <a:r>
              <a:rPr lang="en-US" altLang="ja-JP" b="1" dirty="0">
                <a:latin typeface="HG創英角ｺﾞｼｯｸUB" panose="020B0909000000000000" pitchFamily="49" charset="-128"/>
                <a:ea typeface="HG創英角ｺﾞｼｯｸUB" panose="020B0909000000000000" pitchFamily="49" charset="-128"/>
              </a:rPr>
              <a:t>50.3%</a:t>
            </a:r>
          </a:p>
        </p:txBody>
      </p:sp>
      <p:sp>
        <p:nvSpPr>
          <p:cNvPr id="13" name="Text Box 6">
            <a:extLst>
              <a:ext uri="{FF2B5EF4-FFF2-40B4-BE49-F238E27FC236}">
                <a16:creationId xmlns:a16="http://schemas.microsoft.com/office/drawing/2014/main" id="{31FB2297-71FE-47E7-AD40-D7F4CCB2F073}"/>
              </a:ext>
            </a:extLst>
          </p:cNvPr>
          <p:cNvSpPr txBox="1">
            <a:spLocks noChangeArrowheads="1"/>
          </p:cNvSpPr>
          <p:nvPr/>
        </p:nvSpPr>
        <p:spPr bwMode="auto">
          <a:xfrm>
            <a:off x="792721" y="2773356"/>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全体</a:t>
            </a:r>
            <a:r>
              <a:rPr lang="en-US" altLang="ja-JP" b="1" dirty="0">
                <a:latin typeface="HG創英角ｺﾞｼｯｸUB" panose="020B0909000000000000" pitchFamily="49" charset="-128"/>
                <a:ea typeface="HG創英角ｺﾞｼｯｸUB" panose="020B0909000000000000" pitchFamily="49" charset="-128"/>
              </a:rPr>
              <a:t>48.0%</a:t>
            </a:r>
          </a:p>
        </p:txBody>
      </p:sp>
      <p:sp>
        <p:nvSpPr>
          <p:cNvPr id="14" name="Text Box 6">
            <a:extLst>
              <a:ext uri="{FF2B5EF4-FFF2-40B4-BE49-F238E27FC236}">
                <a16:creationId xmlns:a16="http://schemas.microsoft.com/office/drawing/2014/main" id="{2423164F-0E4E-4D47-B8E1-29089A7B6716}"/>
              </a:ext>
            </a:extLst>
          </p:cNvPr>
          <p:cNvSpPr txBox="1">
            <a:spLocks noChangeArrowheads="1"/>
          </p:cNvSpPr>
          <p:nvPr/>
        </p:nvSpPr>
        <p:spPr bwMode="auto">
          <a:xfrm>
            <a:off x="907722" y="5118227"/>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中学生</a:t>
            </a:r>
            <a:r>
              <a:rPr lang="en-US" altLang="ja-JP" b="1" dirty="0">
                <a:latin typeface="HG創英角ｺﾞｼｯｸUB" panose="020B0909000000000000" pitchFamily="49" charset="-128"/>
                <a:ea typeface="HG創英角ｺﾞｼｯｸUB" panose="020B0909000000000000" pitchFamily="49" charset="-128"/>
              </a:rPr>
              <a:t>16.7%</a:t>
            </a:r>
          </a:p>
        </p:txBody>
      </p:sp>
      <p:sp>
        <p:nvSpPr>
          <p:cNvPr id="15" name="Text Box 6">
            <a:extLst>
              <a:ext uri="{FF2B5EF4-FFF2-40B4-BE49-F238E27FC236}">
                <a16:creationId xmlns:a16="http://schemas.microsoft.com/office/drawing/2014/main" id="{FF3B1D9F-1C07-455A-8121-4D17B83428D7}"/>
              </a:ext>
            </a:extLst>
          </p:cNvPr>
          <p:cNvSpPr txBox="1">
            <a:spLocks noChangeArrowheads="1"/>
          </p:cNvSpPr>
          <p:nvPr/>
        </p:nvSpPr>
        <p:spPr bwMode="auto">
          <a:xfrm>
            <a:off x="6252868" y="3567594"/>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全体</a:t>
            </a:r>
            <a:r>
              <a:rPr lang="en-US" altLang="ja-JP" b="1" dirty="0">
                <a:latin typeface="HG創英角ｺﾞｼｯｸUB" panose="020B0909000000000000" pitchFamily="49" charset="-128"/>
                <a:ea typeface="HG創英角ｺﾞｼｯｸUB" panose="020B0909000000000000" pitchFamily="49" charset="-128"/>
              </a:rPr>
              <a:t>37.1%</a:t>
            </a:r>
          </a:p>
        </p:txBody>
      </p:sp>
      <p:sp>
        <p:nvSpPr>
          <p:cNvPr id="16" name="Text Box 6">
            <a:extLst>
              <a:ext uri="{FF2B5EF4-FFF2-40B4-BE49-F238E27FC236}">
                <a16:creationId xmlns:a16="http://schemas.microsoft.com/office/drawing/2014/main" id="{1051A826-A03A-4BCD-B529-DC5C08A922A4}"/>
              </a:ext>
            </a:extLst>
          </p:cNvPr>
          <p:cNvSpPr txBox="1">
            <a:spLocks noChangeArrowheads="1"/>
          </p:cNvSpPr>
          <p:nvPr/>
        </p:nvSpPr>
        <p:spPr bwMode="auto">
          <a:xfrm>
            <a:off x="6252868" y="5480832"/>
            <a:ext cx="1598672" cy="954107"/>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b="1" dirty="0">
                <a:latin typeface="HG創英角ｺﾞｼｯｸUB" panose="020B0909000000000000" pitchFamily="49" charset="-128"/>
                <a:ea typeface="HG創英角ｺﾞｼｯｸUB" panose="020B0909000000000000" pitchFamily="49" charset="-128"/>
              </a:rPr>
              <a:t>中学生</a:t>
            </a:r>
            <a:r>
              <a:rPr lang="en-US" altLang="ja-JP" b="1" dirty="0">
                <a:latin typeface="HG創英角ｺﾞｼｯｸUB" panose="020B0909000000000000" pitchFamily="49" charset="-128"/>
                <a:ea typeface="HG創英角ｺﾞｼｯｸUB" panose="020B0909000000000000" pitchFamily="49" charset="-128"/>
              </a:rPr>
              <a:t>11.9%</a:t>
            </a:r>
          </a:p>
        </p:txBody>
      </p:sp>
    </p:spTree>
    <p:extLst>
      <p:ext uri="{BB962C8B-B14F-4D97-AF65-F5344CB8AC3E}">
        <p14:creationId xmlns:p14="http://schemas.microsoft.com/office/powerpoint/2010/main" val="327498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500"/>
                                        <p:tgtEl>
                                          <p:spTgt spid="6">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1500"/>
                                        <p:tgtEl>
                                          <p:spTgt spid="14">
                                            <p:txEl>
                                              <p:pRg st="0" end="0"/>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1500"/>
                                        <p:tgtEl>
                                          <p:spTgt spid="8">
                                            <p:txEl>
                                              <p:pRg st="0" end="0"/>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left)">
                                      <p:cBhvr>
                                        <p:cTn id="24" dur="1500"/>
                                        <p:tgtEl>
                                          <p:spTgt spid="16">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left)">
                                      <p:cBhvr>
                                        <p:cTn id="28" dur="1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1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A29CB6E8-4A34-406C-9A89-FAB11F9F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068" y="3604814"/>
            <a:ext cx="4108146" cy="2994838"/>
          </a:xfrm>
          <a:prstGeom prst="rect">
            <a:avLst/>
          </a:prstGeom>
        </p:spPr>
      </p:pic>
      <p:pic>
        <p:nvPicPr>
          <p:cNvPr id="22" name="図 21">
            <a:extLst>
              <a:ext uri="{FF2B5EF4-FFF2-40B4-BE49-F238E27FC236}">
                <a16:creationId xmlns:a16="http://schemas.microsoft.com/office/drawing/2014/main" id="{E7E15CD8-6C10-48E6-9452-D8C8F2EC8565}"/>
              </a:ext>
            </a:extLst>
          </p:cNvPr>
          <p:cNvPicPr>
            <a:picLocks noChangeAspect="1"/>
          </p:cNvPicPr>
          <p:nvPr/>
        </p:nvPicPr>
        <p:blipFill rotWithShape="1">
          <a:blip r:embed="rId4">
            <a:extLst>
              <a:ext uri="{28A0092B-C50C-407E-A947-70E740481C1C}">
                <a14:useLocalDpi xmlns:a14="http://schemas.microsoft.com/office/drawing/2010/main" val="0"/>
              </a:ext>
            </a:extLst>
          </a:blip>
          <a:srcRect l="9687" r="11870"/>
          <a:stretch/>
        </p:blipFill>
        <p:spPr>
          <a:xfrm>
            <a:off x="240785" y="242452"/>
            <a:ext cx="4179572" cy="3104797"/>
          </a:xfrm>
          <a:prstGeom prst="rect">
            <a:avLst/>
          </a:prstGeom>
        </p:spPr>
      </p:pic>
      <p:sp>
        <p:nvSpPr>
          <p:cNvPr id="2" name="正方形/長方形 1">
            <a:extLst>
              <a:ext uri="{FF2B5EF4-FFF2-40B4-BE49-F238E27FC236}">
                <a16:creationId xmlns:a16="http://schemas.microsoft.com/office/drawing/2014/main" id="{EF50BDE9-D50B-4534-B243-90913164BBAC}"/>
              </a:ext>
            </a:extLst>
          </p:cNvPr>
          <p:cNvSpPr/>
          <p:nvPr/>
        </p:nvSpPr>
        <p:spPr>
          <a:xfrm>
            <a:off x="657225" y="3041630"/>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話合い</a:t>
            </a:r>
          </a:p>
        </p:txBody>
      </p:sp>
      <p:sp>
        <p:nvSpPr>
          <p:cNvPr id="27" name="正方形/長方形 26">
            <a:extLst>
              <a:ext uri="{FF2B5EF4-FFF2-40B4-BE49-F238E27FC236}">
                <a16:creationId xmlns:a16="http://schemas.microsoft.com/office/drawing/2014/main" id="{4748B070-638A-4E6D-9A57-887183D97B2E}"/>
              </a:ext>
            </a:extLst>
          </p:cNvPr>
          <p:cNvSpPr/>
          <p:nvPr/>
        </p:nvSpPr>
        <p:spPr>
          <a:xfrm>
            <a:off x="5194335" y="6295180"/>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クリスマス会</a:t>
            </a:r>
          </a:p>
        </p:txBody>
      </p:sp>
      <p:pic>
        <p:nvPicPr>
          <p:cNvPr id="28" name="図 27">
            <a:extLst>
              <a:ext uri="{FF2B5EF4-FFF2-40B4-BE49-F238E27FC236}">
                <a16:creationId xmlns:a16="http://schemas.microsoft.com/office/drawing/2014/main" id="{1C4D9BC0-364C-4633-B880-CA85E2A6B58D}"/>
              </a:ext>
            </a:extLst>
          </p:cNvPr>
          <p:cNvPicPr>
            <a:picLocks noChangeAspect="1"/>
          </p:cNvPicPr>
          <p:nvPr/>
        </p:nvPicPr>
        <p:blipFill rotWithShape="1">
          <a:blip r:embed="rId5">
            <a:extLst>
              <a:ext uri="{28A0092B-C50C-407E-A947-70E740481C1C}">
                <a14:useLocalDpi xmlns:a14="http://schemas.microsoft.com/office/drawing/2010/main" val="0"/>
              </a:ext>
            </a:extLst>
          </a:blip>
          <a:srcRect l="4562" r="11998"/>
          <a:stretch/>
        </p:blipFill>
        <p:spPr>
          <a:xfrm>
            <a:off x="240785" y="3576933"/>
            <a:ext cx="4179572" cy="3038615"/>
          </a:xfrm>
          <a:prstGeom prst="rect">
            <a:avLst/>
          </a:prstGeom>
        </p:spPr>
      </p:pic>
      <p:sp>
        <p:nvSpPr>
          <p:cNvPr id="26" name="正方形/長方形 25">
            <a:extLst>
              <a:ext uri="{FF2B5EF4-FFF2-40B4-BE49-F238E27FC236}">
                <a16:creationId xmlns:a16="http://schemas.microsoft.com/office/drawing/2014/main" id="{41E68ABA-4373-4BB2-9CA4-CCF01D390273}"/>
              </a:ext>
            </a:extLst>
          </p:cNvPr>
          <p:cNvSpPr/>
          <p:nvPr/>
        </p:nvSpPr>
        <p:spPr>
          <a:xfrm>
            <a:off x="657225" y="6307563"/>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準備（手作り）</a:t>
            </a:r>
          </a:p>
        </p:txBody>
      </p:sp>
      <p:pic>
        <p:nvPicPr>
          <p:cNvPr id="10" name="図 9">
            <a:extLst>
              <a:ext uri="{FF2B5EF4-FFF2-40B4-BE49-F238E27FC236}">
                <a16:creationId xmlns:a16="http://schemas.microsoft.com/office/drawing/2014/main" id="{08C1F13A-E827-4B0D-AA32-C365B4E8C30B}"/>
              </a:ext>
            </a:extLst>
          </p:cNvPr>
          <p:cNvPicPr>
            <a:picLocks noChangeAspect="1"/>
          </p:cNvPicPr>
          <p:nvPr/>
        </p:nvPicPr>
        <p:blipFill rotWithShape="1">
          <a:blip r:embed="rId6">
            <a:extLst>
              <a:ext uri="{28A0092B-C50C-407E-A947-70E740481C1C}">
                <a14:useLocalDpi xmlns:a14="http://schemas.microsoft.com/office/drawing/2010/main" val="0"/>
              </a:ext>
            </a:extLst>
          </a:blip>
          <a:srcRect l="21795" r="6043" b="5518"/>
          <a:stretch/>
        </p:blipFill>
        <p:spPr>
          <a:xfrm>
            <a:off x="4795067" y="242452"/>
            <a:ext cx="4108147" cy="3091267"/>
          </a:xfrm>
          <a:prstGeom prst="rect">
            <a:avLst/>
          </a:prstGeom>
        </p:spPr>
      </p:pic>
      <p:sp>
        <p:nvSpPr>
          <p:cNvPr id="24" name="正方形/長方形 23">
            <a:extLst>
              <a:ext uri="{FF2B5EF4-FFF2-40B4-BE49-F238E27FC236}">
                <a16:creationId xmlns:a16="http://schemas.microsoft.com/office/drawing/2014/main" id="{30949B1B-8D65-4109-8F6E-C2842A8E3B67}"/>
              </a:ext>
            </a:extLst>
          </p:cNvPr>
          <p:cNvSpPr/>
          <p:nvPr/>
        </p:nvSpPr>
        <p:spPr>
          <a:xfrm>
            <a:off x="5194335" y="3024594"/>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必要な物の買い出し</a:t>
            </a:r>
          </a:p>
        </p:txBody>
      </p:sp>
    </p:spTree>
    <p:extLst>
      <p:ext uri="{BB962C8B-B14F-4D97-AF65-F5344CB8AC3E}">
        <p14:creationId xmlns:p14="http://schemas.microsoft.com/office/powerpoint/2010/main" val="45571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EDA4B9E-AB5A-445C-A393-71578EFB5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37" y="228164"/>
            <a:ext cx="4178025" cy="3076978"/>
          </a:xfrm>
          <a:prstGeom prst="rect">
            <a:avLst/>
          </a:prstGeom>
        </p:spPr>
      </p:pic>
      <p:sp>
        <p:nvSpPr>
          <p:cNvPr id="2" name="正方形/長方形 1">
            <a:extLst>
              <a:ext uri="{FF2B5EF4-FFF2-40B4-BE49-F238E27FC236}">
                <a16:creationId xmlns:a16="http://schemas.microsoft.com/office/drawing/2014/main" id="{EF50BDE9-D50B-4534-B243-90913164BBAC}"/>
              </a:ext>
            </a:extLst>
          </p:cNvPr>
          <p:cNvSpPr/>
          <p:nvPr/>
        </p:nvSpPr>
        <p:spPr>
          <a:xfrm>
            <a:off x="657225" y="2983776"/>
            <a:ext cx="3336650" cy="2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そば切り踊り（練習）</a:t>
            </a:r>
          </a:p>
        </p:txBody>
      </p:sp>
      <p:pic>
        <p:nvPicPr>
          <p:cNvPr id="10" name="図 9">
            <a:extLst>
              <a:ext uri="{FF2B5EF4-FFF2-40B4-BE49-F238E27FC236}">
                <a16:creationId xmlns:a16="http://schemas.microsoft.com/office/drawing/2014/main" id="{42EF4BF8-CD87-4253-A716-1720AF03C15B}"/>
              </a:ext>
            </a:extLst>
          </p:cNvPr>
          <p:cNvPicPr>
            <a:picLocks noChangeAspect="1"/>
          </p:cNvPicPr>
          <p:nvPr/>
        </p:nvPicPr>
        <p:blipFill rotWithShape="1">
          <a:blip r:embed="rId4">
            <a:extLst>
              <a:ext uri="{28A0092B-C50C-407E-A947-70E740481C1C}">
                <a14:useLocalDpi xmlns:a14="http://schemas.microsoft.com/office/drawing/2010/main" val="0"/>
              </a:ext>
            </a:extLst>
          </a:blip>
          <a:srcRect l="4348" t="4867"/>
          <a:stretch/>
        </p:blipFill>
        <p:spPr>
          <a:xfrm>
            <a:off x="4773374" y="232246"/>
            <a:ext cx="4134090" cy="3072896"/>
          </a:xfrm>
          <a:prstGeom prst="rect">
            <a:avLst/>
          </a:prstGeom>
        </p:spPr>
      </p:pic>
      <p:sp>
        <p:nvSpPr>
          <p:cNvPr id="9" name="正方形/長方形 8">
            <a:extLst>
              <a:ext uri="{FF2B5EF4-FFF2-40B4-BE49-F238E27FC236}">
                <a16:creationId xmlns:a16="http://schemas.microsoft.com/office/drawing/2014/main" id="{DE6E093B-181B-4CDE-AE77-B082E4200BC3}"/>
              </a:ext>
            </a:extLst>
          </p:cNvPr>
          <p:cNvSpPr/>
          <p:nvPr/>
        </p:nvSpPr>
        <p:spPr>
          <a:xfrm>
            <a:off x="5084439" y="2975829"/>
            <a:ext cx="3477323" cy="300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そば切り踊り（伝統芸能）</a:t>
            </a:r>
          </a:p>
        </p:txBody>
      </p:sp>
      <p:pic>
        <p:nvPicPr>
          <p:cNvPr id="14" name="図 13">
            <a:extLst>
              <a:ext uri="{FF2B5EF4-FFF2-40B4-BE49-F238E27FC236}">
                <a16:creationId xmlns:a16="http://schemas.microsoft.com/office/drawing/2014/main" id="{28B8851C-3C0F-4B5E-8A59-2EBB5F273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85" y="3552859"/>
            <a:ext cx="4161124" cy="3076977"/>
          </a:xfrm>
          <a:prstGeom prst="rect">
            <a:avLst/>
          </a:prstGeom>
        </p:spPr>
      </p:pic>
      <p:sp>
        <p:nvSpPr>
          <p:cNvPr id="15" name="正方形/長方形 14">
            <a:extLst>
              <a:ext uri="{FF2B5EF4-FFF2-40B4-BE49-F238E27FC236}">
                <a16:creationId xmlns:a16="http://schemas.microsoft.com/office/drawing/2014/main" id="{F8227049-BC28-4C44-8B0C-7AAF01F8680E}"/>
              </a:ext>
            </a:extLst>
          </p:cNvPr>
          <p:cNvSpPr/>
          <p:nvPr/>
        </p:nvSpPr>
        <p:spPr>
          <a:xfrm>
            <a:off x="582238" y="6015784"/>
            <a:ext cx="3525067" cy="596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美里あい</a:t>
            </a:r>
            <a:r>
              <a:rPr lang="ja-JP" altLang="en-US" sz="2000" b="1" dirty="0" err="1">
                <a:solidFill>
                  <a:schemeClr val="bg1"/>
                </a:solidFill>
                <a:latin typeface="UD デジタル 教科書体 NK-B" panose="02020700000000000000" pitchFamily="18" charset="-128"/>
                <a:ea typeface="UD デジタル 教科書体 NK-B" panose="02020700000000000000" pitchFamily="18" charset="-128"/>
              </a:rPr>
              <a:t>ら</a:t>
            </a: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夏祭り</a:t>
            </a:r>
            <a:endPar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（神輿の参加）</a:t>
            </a:r>
            <a:endParaRPr kumimoji="1" lang="ja-JP" altLang="en-US" sz="2000" dirty="0">
              <a:latin typeface="UD デジタル 教科書体 N-B" panose="02020700000000000000" pitchFamily="17" charset="-128"/>
              <a:ea typeface="UD デジタル 教科書体 N-B" panose="02020700000000000000" pitchFamily="17" charset="-128"/>
            </a:endParaRPr>
          </a:p>
        </p:txBody>
      </p:sp>
      <p:pic>
        <p:nvPicPr>
          <p:cNvPr id="16" name="図 15">
            <a:extLst>
              <a:ext uri="{FF2B5EF4-FFF2-40B4-BE49-F238E27FC236}">
                <a16:creationId xmlns:a16="http://schemas.microsoft.com/office/drawing/2014/main" id="{EE3AC765-348A-476D-A723-CF0772F8C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279" y="3539022"/>
            <a:ext cx="4115641" cy="3086732"/>
          </a:xfrm>
          <a:prstGeom prst="rect">
            <a:avLst/>
          </a:prstGeom>
        </p:spPr>
      </p:pic>
      <p:sp>
        <p:nvSpPr>
          <p:cNvPr id="17" name="正方形/長方形 16">
            <a:extLst>
              <a:ext uri="{FF2B5EF4-FFF2-40B4-BE49-F238E27FC236}">
                <a16:creationId xmlns:a16="http://schemas.microsoft.com/office/drawing/2014/main" id="{E20E2C87-777A-4639-B080-28E1CF7211EC}"/>
              </a:ext>
            </a:extLst>
          </p:cNvPr>
          <p:cNvSpPr/>
          <p:nvPr/>
        </p:nvSpPr>
        <p:spPr>
          <a:xfrm>
            <a:off x="5137185" y="6000750"/>
            <a:ext cx="3450950" cy="614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コチラ吾平小店</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dirty="0">
                <a:latin typeface="UD デジタル 教科書体 N-B" panose="02020700000000000000" pitchFamily="17" charset="-128"/>
                <a:ea typeface="UD デジタル 教科書体 N-B" panose="02020700000000000000" pitchFamily="17" charset="-128"/>
              </a:rPr>
              <a:t>（出店）</a:t>
            </a:r>
          </a:p>
        </p:txBody>
      </p:sp>
    </p:spTree>
    <p:extLst>
      <p:ext uri="{BB962C8B-B14F-4D97-AF65-F5344CB8AC3E}">
        <p14:creationId xmlns:p14="http://schemas.microsoft.com/office/powerpoint/2010/main" val="148209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E7E535-6334-44F0-B706-CA3223097386}"/>
              </a:ext>
            </a:extLst>
          </p:cNvPr>
          <p:cNvSpPr/>
          <p:nvPr/>
        </p:nvSpPr>
        <p:spPr>
          <a:xfrm>
            <a:off x="676665" y="412099"/>
            <a:ext cx="2354337"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人づくり</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A085E4F0-DA9A-45E9-B76F-AD314439F810}"/>
              </a:ext>
            </a:extLst>
          </p:cNvPr>
          <p:cNvSpPr/>
          <p:nvPr/>
        </p:nvSpPr>
        <p:spPr>
          <a:xfrm>
            <a:off x="6135934" y="5821954"/>
            <a:ext cx="2354337"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地域づくり</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7" name="Text Box 6">
            <a:extLst>
              <a:ext uri="{FF2B5EF4-FFF2-40B4-BE49-F238E27FC236}">
                <a16:creationId xmlns:a16="http://schemas.microsoft.com/office/drawing/2014/main" id="{D63DABD7-12B7-4117-B444-08385D2B32F8}"/>
              </a:ext>
            </a:extLst>
          </p:cNvPr>
          <p:cNvSpPr txBox="1">
            <a:spLocks noChangeArrowheads="1"/>
          </p:cNvSpPr>
          <p:nvPr/>
        </p:nvSpPr>
        <p:spPr bwMode="auto">
          <a:xfrm>
            <a:off x="2478306" y="838434"/>
            <a:ext cx="6443662"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子どもたち主体の活動</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8" name="図 7">
            <a:extLst>
              <a:ext uri="{FF2B5EF4-FFF2-40B4-BE49-F238E27FC236}">
                <a16:creationId xmlns:a16="http://schemas.microsoft.com/office/drawing/2014/main" id="{F6CE1DC7-0B7B-4BD9-8B08-821CA328F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17" y="1571267"/>
            <a:ext cx="6864609" cy="3861343"/>
          </a:xfrm>
          <a:prstGeom prst="rect">
            <a:avLst/>
          </a:prstGeom>
        </p:spPr>
      </p:pic>
      <p:sp>
        <p:nvSpPr>
          <p:cNvPr id="10" name="Text Box 6">
            <a:extLst>
              <a:ext uri="{FF2B5EF4-FFF2-40B4-BE49-F238E27FC236}">
                <a16:creationId xmlns:a16="http://schemas.microsoft.com/office/drawing/2014/main" id="{6CDF2D00-7DF8-4C5B-BE10-5D68D481BB4A}"/>
              </a:ext>
            </a:extLst>
          </p:cNvPr>
          <p:cNvSpPr txBox="1">
            <a:spLocks noChangeArrowheads="1"/>
          </p:cNvSpPr>
          <p:nvPr/>
        </p:nvSpPr>
        <p:spPr bwMode="auto">
          <a:xfrm>
            <a:off x="0" y="5625615"/>
            <a:ext cx="6443662"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親の負担なし</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26512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1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35F9FDB-7F3F-4F81-BAD6-1F32CC849412}"/>
              </a:ext>
            </a:extLst>
          </p:cNvPr>
          <p:cNvSpPr/>
          <p:nvPr/>
        </p:nvSpPr>
        <p:spPr>
          <a:xfrm>
            <a:off x="-112122" y="4541996"/>
            <a:ext cx="8971809" cy="830997"/>
          </a:xfrm>
          <a:prstGeom prst="rect">
            <a:avLst/>
          </a:prstGeom>
        </p:spPr>
        <p:txBody>
          <a:bodyPr wrap="square">
            <a:spAutoFit/>
          </a:bodyPr>
          <a:lstStyle/>
          <a:p>
            <a:r>
              <a:rPr lang="ja-JP" altLang="en-US" sz="4800" b="1" dirty="0">
                <a:effectLst>
                  <a:glow rad="228600">
                    <a:schemeClr val="accent4">
                      <a:satMod val="175000"/>
                      <a:alpha val="40000"/>
                    </a:schemeClr>
                  </a:glow>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　</a:t>
            </a:r>
            <a:r>
              <a:rPr lang="ja-JP" altLang="en-US" sz="4400" b="1" dirty="0">
                <a:effectLst>
                  <a:glow rad="228600">
                    <a:schemeClr val="accent4">
                      <a:satMod val="175000"/>
                      <a:alpha val="40000"/>
                    </a:schemeClr>
                  </a:glow>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御清聴ありがとうございました。</a:t>
            </a:r>
          </a:p>
        </p:txBody>
      </p:sp>
      <p:pic>
        <p:nvPicPr>
          <p:cNvPr id="2" name="図 1"/>
          <p:cNvPicPr>
            <a:picLocks noChangeAspect="1"/>
          </p:cNvPicPr>
          <p:nvPr/>
        </p:nvPicPr>
        <p:blipFill>
          <a:blip r:embed="rId3"/>
          <a:stretch>
            <a:fillRect/>
          </a:stretch>
        </p:blipFill>
        <p:spPr>
          <a:xfrm>
            <a:off x="3113237" y="2513301"/>
            <a:ext cx="2593849" cy="1945387"/>
          </a:xfrm>
          <a:prstGeom prst="ellipse">
            <a:avLst/>
          </a:prstGeom>
          <a:ln>
            <a:noFill/>
          </a:ln>
          <a:effectLst>
            <a:softEdge rad="112500"/>
          </a:effectLst>
        </p:spPr>
      </p:pic>
      <p:sp>
        <p:nvSpPr>
          <p:cNvPr id="12" name="正方形/長方形 11">
            <a:extLst>
              <a:ext uri="{FF2B5EF4-FFF2-40B4-BE49-F238E27FC236}">
                <a16:creationId xmlns:a16="http://schemas.microsoft.com/office/drawing/2014/main" id="{8B621F8F-1A2A-40D6-9968-F64E6C0F509E}"/>
              </a:ext>
            </a:extLst>
          </p:cNvPr>
          <p:cNvSpPr/>
          <p:nvPr/>
        </p:nvSpPr>
        <p:spPr>
          <a:xfrm>
            <a:off x="0" y="1356415"/>
            <a:ext cx="9144000" cy="18292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ts val="3000"/>
              </a:lnSpc>
            </a:pP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２１世紀型 鹿屋 Ｏ</a:t>
            </a:r>
            <a:r>
              <a:rPr lang="en-US" altLang="ja-JP" sz="3200" b="1" spc="38" dirty="0" err="1">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riginal</a:t>
            </a: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「子ども会」構想</a:t>
            </a:r>
          </a:p>
          <a:p>
            <a:pPr algn="ctr">
              <a:lnSpc>
                <a:spcPts val="5500"/>
              </a:lnSpc>
            </a:pPr>
            <a:r>
              <a:rPr lang="ja-JP" altLang="en-US" sz="3200" b="1" spc="38" dirty="0">
                <a:ln w="11430"/>
                <a:solidFill>
                  <a:schemeClr val="accent5">
                    <a:lumMod val="75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rPr>
              <a:t>～コカ（ＫＯＫＡ）プロジェクト～</a:t>
            </a:r>
          </a:p>
          <a:p>
            <a:pPr algn="ctr">
              <a:lnSpc>
                <a:spcPts val="5500"/>
              </a:lnSpc>
            </a:pPr>
            <a:endParaRPr lang="en-US" altLang="ja-JP" sz="3200" b="1" spc="38" dirty="0">
              <a:ln w="11430"/>
              <a:solidFill>
                <a:schemeClr val="accent6">
                  <a:lumMod val="50000"/>
                </a:schemeClr>
              </a:solidFill>
              <a:effectLst>
                <a:outerShdw blurRad="76200" dist="50800" dir="5400000" algn="tl" rotWithShape="0">
                  <a:srgbClr val="000000">
                    <a:alpha val="65000"/>
                  </a:srgbClr>
                </a:outerShdw>
              </a:effectLst>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EA373834-CDC5-4B6D-ADE9-34F3A9BA3C5C}"/>
              </a:ext>
            </a:extLst>
          </p:cNvPr>
          <p:cNvSpPr txBox="1"/>
          <p:nvPr/>
        </p:nvSpPr>
        <p:spPr>
          <a:xfrm>
            <a:off x="406475" y="725297"/>
            <a:ext cx="6608688" cy="442035"/>
          </a:xfrm>
          <a:prstGeom prst="rect">
            <a:avLst/>
          </a:prstGeom>
          <a:noFill/>
        </p:spPr>
        <p:txBody>
          <a:bodyPr wrap="square" lIns="36000" tIns="36000" rIns="36000" bIns="36000" rtlCol="0" anchor="ctr">
            <a:spAutoFit/>
          </a:bodyPr>
          <a:lstStyle/>
          <a:p>
            <a:pPr algn="dist"/>
            <a:r>
              <a:rPr lang="ja-JP" altLang="en-US" sz="2400" b="1" dirty="0">
                <a:ln w="3175">
                  <a:noFill/>
                </a:ln>
                <a:latin typeface="BIZ UDゴシック" panose="020B0400000000000000" pitchFamily="49" charset="-128"/>
                <a:ea typeface="BIZ UDゴシック" panose="020B0400000000000000" pitchFamily="49" charset="-128"/>
              </a:rPr>
              <a:t>社会教育関係団体</a:t>
            </a:r>
            <a:r>
              <a:rPr lang="ja-JP" altLang="en-US" sz="2400" b="1" dirty="0">
                <a:ln w="3175">
                  <a:noFill/>
                </a:ln>
                <a:solidFill>
                  <a:srgbClr val="FF0000"/>
                </a:solidFill>
                <a:latin typeface="BIZ UDゴシック" panose="020B0400000000000000" pitchFamily="49" charset="-128"/>
                <a:ea typeface="BIZ UDゴシック" panose="020B0400000000000000" pitchFamily="49" charset="-128"/>
              </a:rPr>
              <a:t>（子ども会）の活性化</a:t>
            </a:r>
            <a:r>
              <a:rPr lang="ja-JP" altLang="en-US" sz="2400" b="1" dirty="0">
                <a:ln w="3175">
                  <a:noFill/>
                </a:ln>
                <a:latin typeface="BIZ UDゴシック" panose="020B0400000000000000" pitchFamily="49" charset="-128"/>
                <a:ea typeface="BIZ UDゴシック" panose="020B0400000000000000" pitchFamily="49" charset="-128"/>
              </a:rPr>
              <a:t>の取組</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85F6F814-E4BA-4C8B-A992-D8A5D68F261E}"/>
              </a:ext>
            </a:extLst>
          </p:cNvPr>
          <p:cNvSpPr txBox="1"/>
          <p:nvPr/>
        </p:nvSpPr>
        <p:spPr>
          <a:xfrm>
            <a:off x="5569022" y="5411620"/>
            <a:ext cx="3424003" cy="442035"/>
          </a:xfrm>
          <a:prstGeom prst="rect">
            <a:avLst/>
          </a:prstGeom>
          <a:noFill/>
        </p:spPr>
        <p:txBody>
          <a:bodyPr wrap="square" lIns="36000" tIns="36000" rIns="36000" bIns="36000" rtlCol="0" anchor="ctr">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令和３年</a:t>
            </a:r>
            <a:r>
              <a:rPr lang="en-US" altLang="ja-JP" sz="2400" b="1" dirty="0">
                <a:ln w="3175">
                  <a:noFill/>
                </a:ln>
                <a:effectLst/>
                <a:latin typeface="BIZ UDゴシック" panose="020B0400000000000000" pitchFamily="49" charset="-128"/>
                <a:ea typeface="BIZ UDゴシック" panose="020B0400000000000000" pitchFamily="49" charset="-128"/>
              </a:rPr>
              <a:t>11</a:t>
            </a:r>
            <a:r>
              <a:rPr lang="ja-JP" altLang="en-US" sz="2400" b="1" dirty="0">
                <a:ln w="3175">
                  <a:noFill/>
                </a:ln>
                <a:effectLst/>
                <a:latin typeface="BIZ UDゴシック" panose="020B0400000000000000" pitchFamily="49" charset="-128"/>
                <a:ea typeface="BIZ UDゴシック" panose="020B0400000000000000" pitchFamily="49" charset="-128"/>
              </a:rPr>
              <a:t>月５日</a:t>
            </a:r>
            <a:r>
              <a:rPr lang="en-US" altLang="ja-JP" sz="2400" b="1" dirty="0">
                <a:ln w="3175">
                  <a:noFill/>
                </a:ln>
                <a:effectLst/>
                <a:latin typeface="BIZ UDゴシック" panose="020B0400000000000000" pitchFamily="49" charset="-128"/>
                <a:ea typeface="BIZ UDゴシック" panose="020B0400000000000000" pitchFamily="49" charset="-128"/>
              </a:rPr>
              <a:t>(</a:t>
            </a:r>
            <a:r>
              <a:rPr lang="ja-JP" altLang="en-US" sz="2400" b="1" dirty="0">
                <a:ln w="3175">
                  <a:noFill/>
                </a:ln>
                <a:effectLst/>
                <a:latin typeface="BIZ UDゴシック" panose="020B0400000000000000" pitchFamily="49" charset="-128"/>
                <a:ea typeface="BIZ UDゴシック" panose="020B0400000000000000" pitchFamily="49" charset="-128"/>
              </a:rPr>
              <a:t>金</a:t>
            </a:r>
            <a:r>
              <a:rPr lang="en-US" altLang="ja-JP" sz="2400" b="1" dirty="0">
                <a:ln w="3175">
                  <a:noFill/>
                </a:ln>
                <a:effectLst/>
                <a:latin typeface="BIZ UDゴシック" panose="020B0400000000000000" pitchFamily="49" charset="-128"/>
                <a:ea typeface="BIZ UDゴシック" panose="020B0400000000000000" pitchFamily="49" charset="-128"/>
              </a:rPr>
              <a:t>)</a:t>
            </a:r>
          </a:p>
        </p:txBody>
      </p:sp>
      <p:sp>
        <p:nvSpPr>
          <p:cNvPr id="16" name="テキスト ボックス 15">
            <a:extLst>
              <a:ext uri="{FF2B5EF4-FFF2-40B4-BE49-F238E27FC236}">
                <a16:creationId xmlns:a16="http://schemas.microsoft.com/office/drawing/2014/main" id="{3BF5F147-BBE3-4160-BEF0-43BAA095B1FB}"/>
              </a:ext>
            </a:extLst>
          </p:cNvPr>
          <p:cNvSpPr txBox="1"/>
          <p:nvPr/>
        </p:nvSpPr>
        <p:spPr>
          <a:xfrm>
            <a:off x="5578494" y="5829741"/>
            <a:ext cx="3258902" cy="442035"/>
          </a:xfrm>
          <a:prstGeom prst="rect">
            <a:avLst/>
          </a:prstGeom>
          <a:noFill/>
        </p:spPr>
        <p:txBody>
          <a:bodyPr wrap="square" lIns="36000" tIns="36000" rIns="36000" bIns="36000" rtlCol="0" anchor="ctr">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鹿屋市教育員会</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2BB5B2DC-27F1-4152-81B9-0E001CA97FD6}"/>
              </a:ext>
            </a:extLst>
          </p:cNvPr>
          <p:cNvSpPr/>
          <p:nvPr/>
        </p:nvSpPr>
        <p:spPr>
          <a:xfrm>
            <a:off x="5578494" y="6190710"/>
            <a:ext cx="3258903" cy="442035"/>
          </a:xfrm>
          <a:prstGeom prst="rect">
            <a:avLst/>
          </a:prstGeom>
        </p:spPr>
        <p:txBody>
          <a:bodyPr wrap="square" lIns="36000" tIns="36000" rIns="36000" bIns="36000">
            <a:spAutoFit/>
          </a:bodyPr>
          <a:lstStyle/>
          <a:p>
            <a:pPr algn="dist"/>
            <a:r>
              <a:rPr lang="ja-JP" altLang="en-US" sz="2400" b="1" dirty="0">
                <a:ln w="3175">
                  <a:noFill/>
                </a:ln>
                <a:effectLst/>
                <a:latin typeface="BIZ UDゴシック" panose="020B0400000000000000" pitchFamily="49" charset="-128"/>
                <a:ea typeface="BIZ UDゴシック" panose="020B0400000000000000" pitchFamily="49" charset="-128"/>
              </a:rPr>
              <a:t>生涯学習課</a:t>
            </a:r>
          </a:p>
        </p:txBody>
      </p:sp>
      <p:sp>
        <p:nvSpPr>
          <p:cNvPr id="10" name="テキスト ボックス 9">
            <a:extLst>
              <a:ext uri="{FF2B5EF4-FFF2-40B4-BE49-F238E27FC236}">
                <a16:creationId xmlns:a16="http://schemas.microsoft.com/office/drawing/2014/main" id="{4FFAE5A1-CF1A-4B0B-A15F-F4210BA7506F}"/>
              </a:ext>
            </a:extLst>
          </p:cNvPr>
          <p:cNvSpPr txBox="1"/>
          <p:nvPr/>
        </p:nvSpPr>
        <p:spPr>
          <a:xfrm>
            <a:off x="406475" y="236340"/>
            <a:ext cx="5492301" cy="442035"/>
          </a:xfrm>
          <a:prstGeom prst="rect">
            <a:avLst/>
          </a:prstGeom>
          <a:noFill/>
        </p:spPr>
        <p:txBody>
          <a:bodyPr wrap="square" lIns="36000" tIns="36000" rIns="36000" bIns="36000" rtlCol="0" anchor="ctr">
            <a:spAutoFit/>
          </a:bodyPr>
          <a:lstStyle/>
          <a:p>
            <a:pPr algn="dist"/>
            <a:r>
              <a:rPr lang="ja-JP" altLang="en-US" sz="2400" b="1" dirty="0">
                <a:ln w="3175">
                  <a:noFill/>
                </a:ln>
                <a:latin typeface="BIZ UDゴシック" panose="020B0400000000000000" pitchFamily="49" charset="-128"/>
                <a:ea typeface="BIZ UDゴシック" panose="020B0400000000000000" pitchFamily="49" charset="-128"/>
              </a:rPr>
              <a:t>令和３年度 第１回鹿屋市総合教育会議</a:t>
            </a:r>
            <a:endParaRPr lang="en-US" altLang="ja-JP" sz="2400" b="1" dirty="0">
              <a:ln w="3175">
                <a:noFill/>
              </a:ln>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4543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5813B629-495F-4447-99B1-7DE9AC7FCA7F}"/>
              </a:ext>
            </a:extLst>
          </p:cNvPr>
          <p:cNvGraphicFramePr>
            <a:graphicFrameLocks noGrp="1"/>
          </p:cNvGraphicFramePr>
          <p:nvPr>
            <p:extLst>
              <p:ext uri="{D42A27DB-BD31-4B8C-83A1-F6EECF244321}">
                <p14:modId xmlns:p14="http://schemas.microsoft.com/office/powerpoint/2010/main" val="418869369"/>
              </p:ext>
            </p:extLst>
          </p:nvPr>
        </p:nvGraphicFramePr>
        <p:xfrm>
          <a:off x="231961" y="1803868"/>
          <a:ext cx="8654709" cy="4525218"/>
        </p:xfrm>
        <a:graphic>
          <a:graphicData uri="http://schemas.openxmlformats.org/drawingml/2006/table">
            <a:tbl>
              <a:tblPr/>
              <a:tblGrid>
                <a:gridCol w="896439">
                  <a:extLst>
                    <a:ext uri="{9D8B030D-6E8A-4147-A177-3AD203B41FA5}">
                      <a16:colId xmlns:a16="http://schemas.microsoft.com/office/drawing/2014/main" val="2933125832"/>
                    </a:ext>
                  </a:extLst>
                </a:gridCol>
                <a:gridCol w="994232">
                  <a:extLst>
                    <a:ext uri="{9D8B030D-6E8A-4147-A177-3AD203B41FA5}">
                      <a16:colId xmlns:a16="http://schemas.microsoft.com/office/drawing/2014/main" val="1853460472"/>
                    </a:ext>
                  </a:extLst>
                </a:gridCol>
                <a:gridCol w="994232">
                  <a:extLst>
                    <a:ext uri="{9D8B030D-6E8A-4147-A177-3AD203B41FA5}">
                      <a16:colId xmlns:a16="http://schemas.microsoft.com/office/drawing/2014/main" val="4070900259"/>
                    </a:ext>
                  </a:extLst>
                </a:gridCol>
                <a:gridCol w="994232">
                  <a:extLst>
                    <a:ext uri="{9D8B030D-6E8A-4147-A177-3AD203B41FA5}">
                      <a16:colId xmlns:a16="http://schemas.microsoft.com/office/drawing/2014/main" val="2752165749"/>
                    </a:ext>
                  </a:extLst>
                </a:gridCol>
                <a:gridCol w="994232">
                  <a:extLst>
                    <a:ext uri="{9D8B030D-6E8A-4147-A177-3AD203B41FA5}">
                      <a16:colId xmlns:a16="http://schemas.microsoft.com/office/drawing/2014/main" val="3436297620"/>
                    </a:ext>
                  </a:extLst>
                </a:gridCol>
                <a:gridCol w="994232">
                  <a:extLst>
                    <a:ext uri="{9D8B030D-6E8A-4147-A177-3AD203B41FA5}">
                      <a16:colId xmlns:a16="http://schemas.microsoft.com/office/drawing/2014/main" val="418212044"/>
                    </a:ext>
                  </a:extLst>
                </a:gridCol>
                <a:gridCol w="994232">
                  <a:extLst>
                    <a:ext uri="{9D8B030D-6E8A-4147-A177-3AD203B41FA5}">
                      <a16:colId xmlns:a16="http://schemas.microsoft.com/office/drawing/2014/main" val="2328837285"/>
                    </a:ext>
                  </a:extLst>
                </a:gridCol>
                <a:gridCol w="896439">
                  <a:extLst>
                    <a:ext uri="{9D8B030D-6E8A-4147-A177-3AD203B41FA5}">
                      <a16:colId xmlns:a16="http://schemas.microsoft.com/office/drawing/2014/main" val="1926112567"/>
                    </a:ext>
                  </a:extLst>
                </a:gridCol>
                <a:gridCol w="896439">
                  <a:extLst>
                    <a:ext uri="{9D8B030D-6E8A-4147-A177-3AD203B41FA5}">
                      <a16:colId xmlns:a16="http://schemas.microsoft.com/office/drawing/2014/main" val="2292808341"/>
                    </a:ext>
                  </a:extLst>
                </a:gridCol>
              </a:tblGrid>
              <a:tr h="1188186">
                <a:tc>
                  <a:txBody>
                    <a:bodyPr/>
                    <a:lstStyle/>
                    <a:p>
                      <a:pPr algn="ctr" fontAlgn="ctr"/>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地域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zh-CN" altLang="en-US" sz="1600" b="0" i="0" u="none" strike="noStrike" dirty="0">
                          <a:solidFill>
                            <a:srgbClr val="000000"/>
                          </a:solidFill>
                          <a:effectLst/>
                          <a:latin typeface="Yu Gothic" panose="020B0400000000000000" pitchFamily="50" charset="-128"/>
                          <a:ea typeface="Yu Gothic" panose="020B0400000000000000" pitchFamily="50" charset="-128"/>
                        </a:rPr>
                        <a:t>全体人数（①）</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している</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参加していない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判別困難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回答数（③）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未回答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参加率</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（②</a:t>
                      </a:r>
                      <a:r>
                        <a:rPr lang="en-US" altLang="ja-JP" sz="1400" b="0" i="0" u="none" strike="noStrike" dirty="0">
                          <a:solidFill>
                            <a:srgbClr val="000000"/>
                          </a:solidFill>
                          <a:effectLst/>
                          <a:latin typeface="Yu Gothic" panose="020B0400000000000000" pitchFamily="50" charset="-128"/>
                          <a:ea typeface="Yu Gothic" panose="020B0400000000000000" pitchFamily="50" charset="-128"/>
                        </a:rPr>
                        <a:t>÷③</a:t>
                      </a: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回答率</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（③</a:t>
                      </a:r>
                      <a:r>
                        <a:rPr lang="en-US" altLang="ja-JP" sz="1400" b="0" i="0" u="none" strike="noStrike" dirty="0">
                          <a:solidFill>
                            <a:srgbClr val="000000"/>
                          </a:solidFill>
                          <a:effectLst/>
                          <a:latin typeface="Yu Gothic" panose="020B0400000000000000" pitchFamily="50" charset="-128"/>
                          <a:ea typeface="Yu Gothic" panose="020B0400000000000000" pitchFamily="50" charset="-128"/>
                        </a:rPr>
                        <a:t>÷①</a:t>
                      </a: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697596277"/>
                  </a:ext>
                </a:extLst>
              </a:tr>
              <a:tr h="657294">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鹿屋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5,238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2,030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1,680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40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3,750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54.1%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71.6%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391454"/>
                  </a:ext>
                </a:extLst>
              </a:tr>
              <a:tr h="657294">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吾平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403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209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56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274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76.3%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68.0%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427859"/>
                  </a:ext>
                </a:extLst>
              </a:tr>
              <a:tr h="657294">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串良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124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243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372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33.3%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57.2%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047558"/>
                  </a:ext>
                </a:extLst>
              </a:tr>
              <a:tr h="682575">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輝北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4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99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75.8%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89.2%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69588508"/>
                  </a:ext>
                </a:extLst>
              </a:tr>
              <a:tr h="682575">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6,402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2,438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1,999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58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4,495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54.2%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70.2%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23871"/>
                  </a:ext>
                </a:extLst>
              </a:tr>
            </a:tbl>
          </a:graphicData>
        </a:graphic>
      </p:graphicFrame>
      <p:sp>
        <p:nvSpPr>
          <p:cNvPr id="9" name="正方形/長方形 8">
            <a:extLst>
              <a:ext uri="{FF2B5EF4-FFF2-40B4-BE49-F238E27FC236}">
                <a16:creationId xmlns:a16="http://schemas.microsoft.com/office/drawing/2014/main" id="{B19D6927-74BF-4E3B-8B0F-31F9807B8EC7}"/>
              </a:ext>
            </a:extLst>
          </p:cNvPr>
          <p:cNvSpPr/>
          <p:nvPr/>
        </p:nvSpPr>
        <p:spPr>
          <a:xfrm>
            <a:off x="1579318" y="314323"/>
            <a:ext cx="5985363"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子ども会行事への参加状況</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D293AC6D-6435-414E-B5F3-499AAF413268}"/>
              </a:ext>
            </a:extLst>
          </p:cNvPr>
          <p:cNvSpPr txBox="1"/>
          <p:nvPr/>
        </p:nvSpPr>
        <p:spPr>
          <a:xfrm>
            <a:off x="360702" y="1262719"/>
            <a:ext cx="8654709" cy="523220"/>
          </a:xfrm>
          <a:prstGeom prst="rect">
            <a:avLst/>
          </a:prstGeom>
          <a:noFill/>
        </p:spPr>
        <p:txBody>
          <a:bodyPr wrap="square" rtlCol="0">
            <a:spAutoFit/>
          </a:bodyPr>
          <a:lstStyle/>
          <a:p>
            <a:r>
              <a:rPr kumimoji="1" lang="ja-JP" altLang="en-US" sz="2800" dirty="0">
                <a:solidFill>
                  <a:srgbClr val="002060"/>
                </a:solidFill>
                <a:latin typeface="UD デジタル 教科書体 N-B" panose="02020700000000000000" pitchFamily="17" charset="-128"/>
                <a:ea typeface="UD デジタル 教科書体 N-B" panose="02020700000000000000" pitchFamily="17" charset="-128"/>
              </a:rPr>
              <a:t>　小学生　　　　</a:t>
            </a:r>
            <a:r>
              <a:rPr kumimoji="1" lang="ja-JP" altLang="en-US" sz="2000" dirty="0">
                <a:solidFill>
                  <a:srgbClr val="002060"/>
                </a:solidFill>
                <a:latin typeface="UD デジタル 教科書体 N-B" panose="02020700000000000000" pitchFamily="17" charset="-128"/>
                <a:ea typeface="UD デジタル 教科書体 N-B" panose="02020700000000000000" pitchFamily="17" charset="-128"/>
              </a:rPr>
              <a:t>令和２年９月 市内小・中学生保護者全員に調査</a:t>
            </a:r>
          </a:p>
        </p:txBody>
      </p:sp>
      <p:sp>
        <p:nvSpPr>
          <p:cNvPr id="7" name="正方形/長方形 6">
            <a:extLst>
              <a:ext uri="{FF2B5EF4-FFF2-40B4-BE49-F238E27FC236}">
                <a16:creationId xmlns:a16="http://schemas.microsoft.com/office/drawing/2014/main" id="{C48D20A6-0277-4794-A438-75C85119CEE2}"/>
              </a:ext>
            </a:extLst>
          </p:cNvPr>
          <p:cNvSpPr/>
          <p:nvPr/>
        </p:nvSpPr>
        <p:spPr>
          <a:xfrm>
            <a:off x="7082682" y="1801954"/>
            <a:ext cx="928688" cy="4527131"/>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152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5813B629-495F-4447-99B1-7DE9AC7FCA7F}"/>
              </a:ext>
            </a:extLst>
          </p:cNvPr>
          <p:cNvGraphicFramePr>
            <a:graphicFrameLocks noGrp="1"/>
          </p:cNvGraphicFramePr>
          <p:nvPr>
            <p:extLst>
              <p:ext uri="{D42A27DB-BD31-4B8C-83A1-F6EECF244321}">
                <p14:modId xmlns:p14="http://schemas.microsoft.com/office/powerpoint/2010/main" val="2876993458"/>
              </p:ext>
            </p:extLst>
          </p:nvPr>
        </p:nvGraphicFramePr>
        <p:xfrm>
          <a:off x="231961" y="1803868"/>
          <a:ext cx="8654709" cy="4525218"/>
        </p:xfrm>
        <a:graphic>
          <a:graphicData uri="http://schemas.openxmlformats.org/drawingml/2006/table">
            <a:tbl>
              <a:tblPr/>
              <a:tblGrid>
                <a:gridCol w="896439">
                  <a:extLst>
                    <a:ext uri="{9D8B030D-6E8A-4147-A177-3AD203B41FA5}">
                      <a16:colId xmlns:a16="http://schemas.microsoft.com/office/drawing/2014/main" val="2933125832"/>
                    </a:ext>
                  </a:extLst>
                </a:gridCol>
                <a:gridCol w="994232">
                  <a:extLst>
                    <a:ext uri="{9D8B030D-6E8A-4147-A177-3AD203B41FA5}">
                      <a16:colId xmlns:a16="http://schemas.microsoft.com/office/drawing/2014/main" val="1853460472"/>
                    </a:ext>
                  </a:extLst>
                </a:gridCol>
                <a:gridCol w="994232">
                  <a:extLst>
                    <a:ext uri="{9D8B030D-6E8A-4147-A177-3AD203B41FA5}">
                      <a16:colId xmlns:a16="http://schemas.microsoft.com/office/drawing/2014/main" val="4070900259"/>
                    </a:ext>
                  </a:extLst>
                </a:gridCol>
                <a:gridCol w="994232">
                  <a:extLst>
                    <a:ext uri="{9D8B030D-6E8A-4147-A177-3AD203B41FA5}">
                      <a16:colId xmlns:a16="http://schemas.microsoft.com/office/drawing/2014/main" val="2752165749"/>
                    </a:ext>
                  </a:extLst>
                </a:gridCol>
                <a:gridCol w="994232">
                  <a:extLst>
                    <a:ext uri="{9D8B030D-6E8A-4147-A177-3AD203B41FA5}">
                      <a16:colId xmlns:a16="http://schemas.microsoft.com/office/drawing/2014/main" val="3436297620"/>
                    </a:ext>
                  </a:extLst>
                </a:gridCol>
                <a:gridCol w="994232">
                  <a:extLst>
                    <a:ext uri="{9D8B030D-6E8A-4147-A177-3AD203B41FA5}">
                      <a16:colId xmlns:a16="http://schemas.microsoft.com/office/drawing/2014/main" val="418212044"/>
                    </a:ext>
                  </a:extLst>
                </a:gridCol>
                <a:gridCol w="994232">
                  <a:extLst>
                    <a:ext uri="{9D8B030D-6E8A-4147-A177-3AD203B41FA5}">
                      <a16:colId xmlns:a16="http://schemas.microsoft.com/office/drawing/2014/main" val="2328837285"/>
                    </a:ext>
                  </a:extLst>
                </a:gridCol>
                <a:gridCol w="896439">
                  <a:extLst>
                    <a:ext uri="{9D8B030D-6E8A-4147-A177-3AD203B41FA5}">
                      <a16:colId xmlns:a16="http://schemas.microsoft.com/office/drawing/2014/main" val="1926112567"/>
                    </a:ext>
                  </a:extLst>
                </a:gridCol>
                <a:gridCol w="896439">
                  <a:extLst>
                    <a:ext uri="{9D8B030D-6E8A-4147-A177-3AD203B41FA5}">
                      <a16:colId xmlns:a16="http://schemas.microsoft.com/office/drawing/2014/main" val="2292808341"/>
                    </a:ext>
                  </a:extLst>
                </a:gridCol>
              </a:tblGrid>
              <a:tr h="1188186">
                <a:tc>
                  <a:txBody>
                    <a:bodyPr/>
                    <a:lstStyle/>
                    <a:p>
                      <a:pPr algn="ctr" fontAlgn="ctr"/>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地域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zh-CN" altLang="en-US" sz="1600" b="0" i="0" u="none" strike="noStrike" dirty="0">
                          <a:solidFill>
                            <a:srgbClr val="000000"/>
                          </a:solidFill>
                          <a:effectLst/>
                          <a:latin typeface="Yu Gothic" panose="020B0400000000000000" pitchFamily="50" charset="-128"/>
                          <a:ea typeface="Yu Gothic" panose="020B0400000000000000" pitchFamily="50" charset="-128"/>
                        </a:rPr>
                        <a:t>全体人数（①）</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している</a:t>
                      </a:r>
                      <a:r>
                        <a:rPr lang="en-US" altLang="ja-JP" sz="1600" b="0" i="0" u="none" strike="noStrike" dirty="0">
                          <a:solidFill>
                            <a:srgbClr val="000000"/>
                          </a:solidFill>
                          <a:effectLst/>
                          <a:latin typeface="Yu Gothic" panose="020B0400000000000000" pitchFamily="50" charset="-128"/>
                          <a:ea typeface="Yu Gothic" panose="020B0400000000000000" pitchFamily="50" charset="-128"/>
                        </a:rPr>
                        <a:t>(②)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参加していない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判別困難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回答数（③）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未回答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参加率</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（②</a:t>
                      </a:r>
                      <a:r>
                        <a:rPr lang="en-US" altLang="ja-JP" sz="1400" b="0" i="0" u="none" strike="noStrike" dirty="0">
                          <a:solidFill>
                            <a:srgbClr val="000000"/>
                          </a:solidFill>
                          <a:effectLst/>
                          <a:latin typeface="Yu Gothic" panose="020B0400000000000000" pitchFamily="50" charset="-128"/>
                          <a:ea typeface="Yu Gothic" panose="020B0400000000000000" pitchFamily="50" charset="-128"/>
                        </a:rPr>
                        <a:t>÷③</a:t>
                      </a: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回答率</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（③</a:t>
                      </a:r>
                      <a:r>
                        <a:rPr lang="en-US" altLang="ja-JP" sz="1400" b="0" i="0" u="none" strike="noStrike" dirty="0">
                          <a:solidFill>
                            <a:srgbClr val="000000"/>
                          </a:solidFill>
                          <a:effectLst/>
                          <a:latin typeface="Yu Gothic" panose="020B0400000000000000" pitchFamily="50" charset="-128"/>
                          <a:ea typeface="Yu Gothic" panose="020B0400000000000000" pitchFamily="50" charset="-128"/>
                        </a:rPr>
                        <a:t>÷①</a:t>
                      </a:r>
                      <a:r>
                        <a:rPr lang="ja-JP" altLang="en-US" sz="1400" b="0" i="0" u="none" strike="noStrike" dirty="0">
                          <a:solidFill>
                            <a:srgbClr val="000000"/>
                          </a:solidFill>
                          <a:effectLst/>
                          <a:latin typeface="Yu Gothic" panose="020B0400000000000000" pitchFamily="50" charset="-128"/>
                          <a:ea typeface="Yu Gothic" panose="020B0400000000000000"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697596277"/>
                  </a:ext>
                </a:extLst>
              </a:tr>
              <a:tr h="657294">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鹿屋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2,486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238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931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28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1,197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48.1%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391454"/>
                  </a:ext>
                </a:extLst>
              </a:tr>
              <a:tr h="657294">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吾平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53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92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150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427859"/>
                  </a:ext>
                </a:extLst>
              </a:tr>
              <a:tr h="657294">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串良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176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237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047558"/>
                  </a:ext>
                </a:extLst>
              </a:tr>
              <a:tr h="682575">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輝北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22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69588508"/>
                  </a:ext>
                </a:extLst>
              </a:tr>
              <a:tr h="682575">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3,088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373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1,206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35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1,614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　　</a:t>
                      </a: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52.3%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23871"/>
                  </a:ext>
                </a:extLst>
              </a:tr>
            </a:tbl>
          </a:graphicData>
        </a:graphic>
      </p:graphicFrame>
      <p:sp>
        <p:nvSpPr>
          <p:cNvPr id="9" name="正方形/長方形 8">
            <a:extLst>
              <a:ext uri="{FF2B5EF4-FFF2-40B4-BE49-F238E27FC236}">
                <a16:creationId xmlns:a16="http://schemas.microsoft.com/office/drawing/2014/main" id="{B19D6927-74BF-4E3B-8B0F-31F9807B8EC7}"/>
              </a:ext>
            </a:extLst>
          </p:cNvPr>
          <p:cNvSpPr/>
          <p:nvPr/>
        </p:nvSpPr>
        <p:spPr>
          <a:xfrm>
            <a:off x="1579318" y="314323"/>
            <a:ext cx="5985363"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子ども会行事への参加状況</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D293AC6D-6435-414E-B5F3-499AAF413268}"/>
              </a:ext>
            </a:extLst>
          </p:cNvPr>
          <p:cNvSpPr txBox="1"/>
          <p:nvPr/>
        </p:nvSpPr>
        <p:spPr>
          <a:xfrm>
            <a:off x="360702" y="1262719"/>
            <a:ext cx="8654709" cy="523220"/>
          </a:xfrm>
          <a:prstGeom prst="rect">
            <a:avLst/>
          </a:prstGeom>
          <a:noFill/>
        </p:spPr>
        <p:txBody>
          <a:bodyPr wrap="square" rtlCol="0">
            <a:spAutoFit/>
          </a:bodyPr>
          <a:lstStyle/>
          <a:p>
            <a:r>
              <a:rPr kumimoji="1" lang="ja-JP" altLang="en-US" sz="2800" dirty="0">
                <a:solidFill>
                  <a:srgbClr val="002060"/>
                </a:solidFill>
                <a:latin typeface="UD デジタル 教科書体 N-B" panose="02020700000000000000" pitchFamily="17" charset="-128"/>
                <a:ea typeface="UD デジタル 教科書体 N-B" panose="02020700000000000000" pitchFamily="17" charset="-128"/>
              </a:rPr>
              <a:t>　中学生　　　　</a:t>
            </a:r>
            <a:r>
              <a:rPr kumimoji="1" lang="ja-JP" altLang="en-US" sz="2000" dirty="0">
                <a:solidFill>
                  <a:srgbClr val="002060"/>
                </a:solidFill>
                <a:latin typeface="UD デジタル 教科書体 N-B" panose="02020700000000000000" pitchFamily="17" charset="-128"/>
                <a:ea typeface="UD デジタル 教科書体 N-B" panose="02020700000000000000" pitchFamily="17" charset="-128"/>
              </a:rPr>
              <a:t>令和２年９月 市内小・中学生保護者全員に調査</a:t>
            </a:r>
          </a:p>
        </p:txBody>
      </p:sp>
      <p:sp>
        <p:nvSpPr>
          <p:cNvPr id="7" name="正方形/長方形 6">
            <a:extLst>
              <a:ext uri="{FF2B5EF4-FFF2-40B4-BE49-F238E27FC236}">
                <a16:creationId xmlns:a16="http://schemas.microsoft.com/office/drawing/2014/main" id="{C48D20A6-0277-4794-A438-75C85119CEE2}"/>
              </a:ext>
            </a:extLst>
          </p:cNvPr>
          <p:cNvSpPr/>
          <p:nvPr/>
        </p:nvSpPr>
        <p:spPr>
          <a:xfrm>
            <a:off x="7082682" y="1801954"/>
            <a:ext cx="928688" cy="4527131"/>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15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8CF745C1-4AAA-4FE9-A729-4FBD12B0E04F}"/>
              </a:ext>
            </a:extLst>
          </p:cNvPr>
          <p:cNvGraphicFramePr>
            <a:graphicFrameLocks noGrp="1"/>
          </p:cNvGraphicFramePr>
          <p:nvPr>
            <p:extLst/>
          </p:nvPr>
        </p:nvGraphicFramePr>
        <p:xfrm>
          <a:off x="157441" y="1748166"/>
          <a:ext cx="8804183" cy="4327786"/>
        </p:xfrm>
        <a:graphic>
          <a:graphicData uri="http://schemas.openxmlformats.org/drawingml/2006/table">
            <a:tbl>
              <a:tblPr/>
              <a:tblGrid>
                <a:gridCol w="789735">
                  <a:extLst>
                    <a:ext uri="{9D8B030D-6E8A-4147-A177-3AD203B41FA5}">
                      <a16:colId xmlns:a16="http://schemas.microsoft.com/office/drawing/2014/main" val="2460139204"/>
                    </a:ext>
                  </a:extLst>
                </a:gridCol>
                <a:gridCol w="968102">
                  <a:extLst>
                    <a:ext uri="{9D8B030D-6E8A-4147-A177-3AD203B41FA5}">
                      <a16:colId xmlns:a16="http://schemas.microsoft.com/office/drawing/2014/main" val="1008029021"/>
                    </a:ext>
                  </a:extLst>
                </a:gridCol>
                <a:gridCol w="1114258">
                  <a:extLst>
                    <a:ext uri="{9D8B030D-6E8A-4147-A177-3AD203B41FA5}">
                      <a16:colId xmlns:a16="http://schemas.microsoft.com/office/drawing/2014/main" val="4294481028"/>
                    </a:ext>
                  </a:extLst>
                </a:gridCol>
                <a:gridCol w="1114258">
                  <a:extLst>
                    <a:ext uri="{9D8B030D-6E8A-4147-A177-3AD203B41FA5}">
                      <a16:colId xmlns:a16="http://schemas.microsoft.com/office/drawing/2014/main" val="889046804"/>
                    </a:ext>
                  </a:extLst>
                </a:gridCol>
                <a:gridCol w="1114258">
                  <a:extLst>
                    <a:ext uri="{9D8B030D-6E8A-4147-A177-3AD203B41FA5}">
                      <a16:colId xmlns:a16="http://schemas.microsoft.com/office/drawing/2014/main" val="687770731"/>
                    </a:ext>
                  </a:extLst>
                </a:gridCol>
                <a:gridCol w="1114258">
                  <a:extLst>
                    <a:ext uri="{9D8B030D-6E8A-4147-A177-3AD203B41FA5}">
                      <a16:colId xmlns:a16="http://schemas.microsoft.com/office/drawing/2014/main" val="483631953"/>
                    </a:ext>
                  </a:extLst>
                </a:gridCol>
                <a:gridCol w="850161">
                  <a:extLst>
                    <a:ext uri="{9D8B030D-6E8A-4147-A177-3AD203B41FA5}">
                      <a16:colId xmlns:a16="http://schemas.microsoft.com/office/drawing/2014/main" val="2763199177"/>
                    </a:ext>
                  </a:extLst>
                </a:gridCol>
                <a:gridCol w="898070">
                  <a:extLst>
                    <a:ext uri="{9D8B030D-6E8A-4147-A177-3AD203B41FA5}">
                      <a16:colId xmlns:a16="http://schemas.microsoft.com/office/drawing/2014/main" val="4124546440"/>
                    </a:ext>
                  </a:extLst>
                </a:gridCol>
                <a:gridCol w="841083">
                  <a:extLst>
                    <a:ext uri="{9D8B030D-6E8A-4147-A177-3AD203B41FA5}">
                      <a16:colId xmlns:a16="http://schemas.microsoft.com/office/drawing/2014/main" val="2371644269"/>
                    </a:ext>
                  </a:extLst>
                </a:gridCol>
              </a:tblGrid>
              <a:tr h="365486">
                <a:tc rowSpan="3">
                  <a:txBody>
                    <a:bodyPr/>
                    <a:lstStyle/>
                    <a:p>
                      <a:pPr algn="ctr" fontAlgn="ctr"/>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地域</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6">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選択肢</a:t>
                      </a:r>
                    </a:p>
                  </a:txBody>
                  <a:tcPr marL="8750" marR="8750" marT="8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3">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回答数</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3">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未回答</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19909299"/>
                  </a:ext>
                </a:extLst>
              </a:tr>
              <a:tr h="365486">
                <a:tc vMerge="1">
                  <a:txBody>
                    <a:bodyPr/>
                    <a:lstStyle/>
                    <a:p>
                      <a:endParaRPr kumimoji="1" lang="ja-JP" altLang="en-US"/>
                    </a:p>
                  </a:txBody>
                  <a:tcPr/>
                </a:tc>
                <a:tc>
                  <a:txBody>
                    <a:bodyPr/>
                    <a:lstStyle/>
                    <a:p>
                      <a:pPr algn="ctr" fontAlgn="ct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2400" b="0" i="0" u="none" strike="noStrike">
                          <a:solidFill>
                            <a:srgbClr val="000000"/>
                          </a:solidFill>
                          <a:effectLst/>
                          <a:latin typeface="Yu Gothic" panose="020B0400000000000000" pitchFamily="50" charset="-128"/>
                          <a:ea typeface="Yu Gothic" panose="020B0400000000000000" pitchFamily="50" charset="-128"/>
                        </a:rPr>
                        <a:t>3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2400" b="0" i="0" u="none" strike="noStrike">
                          <a:solidFill>
                            <a:srgbClr val="000000"/>
                          </a:solidFill>
                          <a:effectLst/>
                          <a:latin typeface="Yu Gothic" panose="020B0400000000000000" pitchFamily="50" charset="-128"/>
                          <a:ea typeface="Yu Gothic" panose="020B0400000000000000" pitchFamily="50" charset="-128"/>
                        </a:rPr>
                        <a:t>4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2400" b="0" i="0" u="none" strike="noStrike">
                          <a:solidFill>
                            <a:srgbClr val="000000"/>
                          </a:solidFill>
                          <a:effectLst/>
                          <a:latin typeface="Yu Gothic" panose="020B0400000000000000" pitchFamily="50" charset="-128"/>
                          <a:ea typeface="Yu Gothic" panose="020B0400000000000000" pitchFamily="50" charset="-128"/>
                        </a:rPr>
                        <a:t>5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2400" b="0" i="0" u="none" strike="noStrike">
                          <a:solidFill>
                            <a:srgbClr val="000000"/>
                          </a:solidFill>
                          <a:effectLst/>
                          <a:latin typeface="Yu Gothic" panose="020B0400000000000000" pitchFamily="50" charset="-128"/>
                          <a:ea typeface="Yu Gothic" panose="020B0400000000000000" pitchFamily="50" charset="-128"/>
                        </a:rPr>
                        <a:t>6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43267152"/>
                  </a:ext>
                </a:extLst>
              </a:tr>
              <a:tr h="943198">
                <a:tc v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子ども会がない</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会員不足で</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活動困難</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存在を</a:t>
                      </a:r>
                      <a:endParaRPr lang="en-US" altLang="ja-JP" sz="1600" b="0" i="0" u="none" strike="noStrike" dirty="0">
                        <a:solidFill>
                          <a:srgbClr val="000000"/>
                        </a:solidFill>
                        <a:effectLst/>
                        <a:latin typeface="Yu Gothic" panose="020B0400000000000000" pitchFamily="50" charset="-128"/>
                        <a:ea typeface="Yu Gothic" panose="020B0400000000000000" pitchFamily="50" charset="-128"/>
                      </a:endParaRPr>
                    </a:p>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知らない</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スポ少・習い事</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メリットを</a:t>
                      </a:r>
                      <a:br>
                        <a:rPr lang="ja-JP" altLang="en-US" sz="16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感じない</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600" b="0" i="0" u="none" strike="noStrike" dirty="0">
                          <a:solidFill>
                            <a:srgbClr val="000000"/>
                          </a:solidFill>
                          <a:effectLst/>
                          <a:latin typeface="Yu Gothic" panose="020B0400000000000000" pitchFamily="50" charset="-128"/>
                          <a:ea typeface="Yu Gothic" panose="020B0400000000000000" pitchFamily="50" charset="-128"/>
                        </a:rPr>
                        <a:t>その他</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56200351"/>
                  </a:ext>
                </a:extLst>
              </a:tr>
              <a:tr h="502012">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鹿屋</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123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82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183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636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380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527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1,931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96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47850492"/>
                  </a:ext>
                </a:extLst>
              </a:tr>
              <a:tr h="529122">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吾平</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17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22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59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7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52932318"/>
                  </a:ext>
                </a:extLst>
              </a:tr>
              <a:tr h="529122">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串良</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55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11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39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57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50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67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279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44329444"/>
                  </a:ext>
                </a:extLst>
              </a:tr>
              <a:tr h="494985">
                <a:tc>
                  <a:txBody>
                    <a:bodyPr/>
                    <a:lstStyle/>
                    <a:p>
                      <a:pPr algn="ctr" fontAlgn="b"/>
                      <a:r>
                        <a:rPr lang="ja-JP" altLang="en-US" sz="2400" b="0" i="0" u="none" strike="noStrike">
                          <a:solidFill>
                            <a:srgbClr val="000000"/>
                          </a:solidFill>
                          <a:effectLst/>
                          <a:latin typeface="Yu Gothic" panose="020B0400000000000000" pitchFamily="50" charset="-128"/>
                          <a:ea typeface="Yu Gothic" panose="020B0400000000000000" pitchFamily="50" charset="-128"/>
                        </a:rPr>
                        <a:t>輝北</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12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6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4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23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altLang="ja-JP" sz="2400" b="0" i="0" u="none" strike="noStrike">
                          <a:solidFill>
                            <a:srgbClr val="000000"/>
                          </a:solidFill>
                          <a:effectLst/>
                          <a:latin typeface="Yu Gothic" panose="020B0400000000000000" pitchFamily="50" charset="-128"/>
                          <a:ea typeface="Yu Gothic" panose="020B0400000000000000" pitchFamily="50" charset="-128"/>
                        </a:rPr>
                        <a:t>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604313021"/>
                  </a:ext>
                </a:extLst>
              </a:tr>
              <a:tr h="580327">
                <a:tc>
                  <a:txBody>
                    <a:bodyPr/>
                    <a:lstStyle/>
                    <a:p>
                      <a:pPr algn="ctr" fontAlgn="b"/>
                      <a:r>
                        <a:rPr lang="ja-JP" altLang="en-US" sz="2400" b="0" i="0" u="none" strike="noStrike" dirty="0">
                          <a:solidFill>
                            <a:srgbClr val="000000"/>
                          </a:solidFill>
                          <a:effectLst/>
                          <a:latin typeface="Yu Gothic" panose="020B0400000000000000" pitchFamily="50" charset="-128"/>
                          <a:ea typeface="Yu Gothic" panose="020B0400000000000000" pitchFamily="50" charset="-128"/>
                        </a:rPr>
                        <a:t>合計</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192 </a:t>
                      </a:r>
                    </a:p>
                  </a:txBody>
                  <a:tcPr marL="8750" marR="8750" marT="875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109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225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710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436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620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2,292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400" b="0" i="0" u="none" strike="noStrike" dirty="0">
                          <a:solidFill>
                            <a:srgbClr val="000000"/>
                          </a:solidFill>
                          <a:effectLst/>
                          <a:latin typeface="Yu Gothic" panose="020B0400000000000000" pitchFamily="50" charset="-128"/>
                          <a:ea typeface="Yu Gothic" panose="020B0400000000000000" pitchFamily="50" charset="-128"/>
                        </a:rPr>
                        <a:t>113 </a:t>
                      </a:r>
                    </a:p>
                  </a:txBody>
                  <a:tcPr marL="8750" marR="8750" marT="875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143671"/>
                  </a:ext>
                </a:extLst>
              </a:tr>
            </a:tbl>
          </a:graphicData>
        </a:graphic>
      </p:graphicFrame>
      <p:sp>
        <p:nvSpPr>
          <p:cNvPr id="9" name="正方形/長方形 8">
            <a:extLst>
              <a:ext uri="{FF2B5EF4-FFF2-40B4-BE49-F238E27FC236}">
                <a16:creationId xmlns:a16="http://schemas.microsoft.com/office/drawing/2014/main" id="{B19D6927-74BF-4E3B-8B0F-31F9807B8EC7}"/>
              </a:ext>
            </a:extLst>
          </p:cNvPr>
          <p:cNvSpPr/>
          <p:nvPr/>
        </p:nvSpPr>
        <p:spPr>
          <a:xfrm>
            <a:off x="1579318" y="314323"/>
            <a:ext cx="5985363"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子ども会に参加していない理由</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D293AC6D-6435-414E-B5F3-499AAF413268}"/>
              </a:ext>
            </a:extLst>
          </p:cNvPr>
          <p:cNvSpPr txBox="1"/>
          <p:nvPr/>
        </p:nvSpPr>
        <p:spPr>
          <a:xfrm>
            <a:off x="360702" y="1262719"/>
            <a:ext cx="8654709" cy="523220"/>
          </a:xfrm>
          <a:prstGeom prst="rect">
            <a:avLst/>
          </a:prstGeom>
          <a:noFill/>
        </p:spPr>
        <p:txBody>
          <a:bodyPr wrap="square" rtlCol="0">
            <a:spAutoFit/>
          </a:bodyPr>
          <a:lstStyle/>
          <a:p>
            <a:r>
              <a:rPr kumimoji="1" lang="ja-JP" altLang="en-US" sz="2800" dirty="0">
                <a:solidFill>
                  <a:srgbClr val="002060"/>
                </a:solidFill>
                <a:latin typeface="UD デジタル 教科書体 N-B" panose="02020700000000000000" pitchFamily="17" charset="-128"/>
                <a:ea typeface="UD デジタル 教科書体 N-B" panose="02020700000000000000" pitchFamily="17" charset="-128"/>
              </a:rPr>
              <a:t>　小学生　　　　</a:t>
            </a:r>
            <a:r>
              <a:rPr kumimoji="1" lang="ja-JP" altLang="en-US" sz="2000" dirty="0">
                <a:solidFill>
                  <a:srgbClr val="002060"/>
                </a:solidFill>
                <a:latin typeface="UD デジタル 教科書体 N-B" panose="02020700000000000000" pitchFamily="17" charset="-128"/>
                <a:ea typeface="UD デジタル 教科書体 N-B" panose="02020700000000000000" pitchFamily="17" charset="-128"/>
              </a:rPr>
              <a:t>令和２年９月 市内小・中学生保護者全員に調査</a:t>
            </a:r>
          </a:p>
        </p:txBody>
      </p:sp>
      <p:sp>
        <p:nvSpPr>
          <p:cNvPr id="6" name="Text Box 6">
            <a:extLst>
              <a:ext uri="{FF2B5EF4-FFF2-40B4-BE49-F238E27FC236}">
                <a16:creationId xmlns:a16="http://schemas.microsoft.com/office/drawing/2014/main" id="{A252D6EB-2576-4AC8-87AD-738AAE081BB4}"/>
              </a:ext>
            </a:extLst>
          </p:cNvPr>
          <p:cNvSpPr txBox="1">
            <a:spLocks noChangeArrowheads="1"/>
          </p:cNvSpPr>
          <p:nvPr/>
        </p:nvSpPr>
        <p:spPr bwMode="auto">
          <a:xfrm>
            <a:off x="125981" y="6129619"/>
            <a:ext cx="8889429" cy="646331"/>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50000"/>
              </a:spcBef>
              <a:buFontTx/>
              <a:buNone/>
            </a:pPr>
            <a:r>
              <a:rPr lang="ja-JP" altLang="en-US" sz="3600" b="1" dirty="0">
                <a:solidFill>
                  <a:srgbClr val="FF0000"/>
                </a:solidFill>
                <a:latin typeface="UD デジタル 教科書体 NK-B" panose="02020700000000000000" pitchFamily="18" charset="-128"/>
                <a:ea typeface="UD デジタル 教科書体 NK-B" panose="02020700000000000000" pitchFamily="18" charset="-128"/>
              </a:rPr>
              <a:t>⇒　組織を作る、魅力ある活動の必要性</a:t>
            </a:r>
            <a:endPar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3FAC243A-69B7-4840-A865-4F26DB5EC775}"/>
              </a:ext>
            </a:extLst>
          </p:cNvPr>
          <p:cNvSpPr/>
          <p:nvPr/>
        </p:nvSpPr>
        <p:spPr>
          <a:xfrm>
            <a:off x="957262" y="2538975"/>
            <a:ext cx="6290902" cy="890025"/>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325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19D6927-74BF-4E3B-8B0F-31F9807B8EC7}"/>
              </a:ext>
            </a:extLst>
          </p:cNvPr>
          <p:cNvSpPr/>
          <p:nvPr/>
        </p:nvSpPr>
        <p:spPr>
          <a:xfrm>
            <a:off x="1579318" y="314323"/>
            <a:ext cx="5985363" cy="642997"/>
          </a:xfrm>
          <a:prstGeom prst="rect">
            <a:avLst/>
          </a:prstGeom>
          <a:solidFill>
            <a:srgbClr val="002060"/>
          </a:solidFill>
          <a:ln w="76200">
            <a:solidFill>
              <a:schemeClr val="bg1"/>
            </a:solidFill>
          </a:ln>
        </p:spPr>
        <p:txBody>
          <a:bodyPr wrap="square">
            <a:spAutoFit/>
          </a:bodyPr>
          <a:lstStyle/>
          <a:p>
            <a:pPr algn="ctr">
              <a:lnSpc>
                <a:spcPts val="45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子ども会の組織の実態</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D293AC6D-6435-414E-B5F3-499AAF413268}"/>
              </a:ext>
            </a:extLst>
          </p:cNvPr>
          <p:cNvSpPr txBox="1"/>
          <p:nvPr/>
        </p:nvSpPr>
        <p:spPr>
          <a:xfrm>
            <a:off x="536590" y="1119844"/>
            <a:ext cx="3735868" cy="523220"/>
          </a:xfrm>
          <a:prstGeom prst="rect">
            <a:avLst/>
          </a:prstGeom>
          <a:noFill/>
        </p:spPr>
        <p:txBody>
          <a:bodyPr wrap="square" rtlCol="0">
            <a:spAutoFit/>
          </a:bodyPr>
          <a:lstStyle/>
          <a:p>
            <a:r>
              <a:rPr kumimoji="1" lang="ja-JP" altLang="en-US" sz="2800" dirty="0">
                <a:solidFill>
                  <a:srgbClr val="002060"/>
                </a:solidFill>
                <a:latin typeface="UD デジタル 教科書体 N-B" panose="02020700000000000000" pitchFamily="17" charset="-128"/>
                <a:ea typeface="UD デジタル 教科書体 N-B" panose="02020700000000000000" pitchFamily="17" charset="-128"/>
              </a:rPr>
              <a:t>４地域の特徴</a:t>
            </a:r>
            <a:endParaRPr kumimoji="1" lang="ja-JP" altLang="en-US" sz="2000" dirty="0">
              <a:solidFill>
                <a:srgbClr val="002060"/>
              </a:solidFill>
              <a:latin typeface="UD デジタル 教科書体 N-B" panose="02020700000000000000" pitchFamily="17" charset="-128"/>
              <a:ea typeface="UD デジタル 教科書体 N-B" panose="02020700000000000000" pitchFamily="17" charset="-128"/>
            </a:endParaRPr>
          </a:p>
        </p:txBody>
      </p:sp>
      <p:sp>
        <p:nvSpPr>
          <p:cNvPr id="7" name="四角形: 角を丸くする 6">
            <a:extLst>
              <a:ext uri="{FF2B5EF4-FFF2-40B4-BE49-F238E27FC236}">
                <a16:creationId xmlns:a16="http://schemas.microsoft.com/office/drawing/2014/main" id="{F67E55CC-7A0B-48E0-8F8A-F909D9F8DC00}"/>
              </a:ext>
            </a:extLst>
          </p:cNvPr>
          <p:cNvSpPr/>
          <p:nvPr/>
        </p:nvSpPr>
        <p:spPr>
          <a:xfrm>
            <a:off x="300038" y="1595766"/>
            <a:ext cx="8529637" cy="4900613"/>
          </a:xfrm>
          <a:prstGeom prst="roundRect">
            <a:avLst>
              <a:gd name="adj" fmla="val 3645"/>
            </a:avLst>
          </a:prstGeom>
          <a:noFill/>
          <a:ln w="38100" cap="flat" cmpd="sng" algn="ctr">
            <a:solidFill>
              <a:schemeClr val="tx1"/>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ja-JP" altLang="en-US" sz="2600" b="1" dirty="0">
                <a:latin typeface="UD デジタル 教科書体 NK-B" panose="02020700000000000000" pitchFamily="18" charset="-128"/>
                <a:ea typeface="UD デジタル 教科書体 NK-B" panose="02020700000000000000" pitchFamily="18" charset="-128"/>
              </a:rPr>
              <a:t>　（子ども会の組織数）</a:t>
            </a:r>
            <a:endParaRPr lang="en-US" altLang="ja-JP" sz="2600" b="1" dirty="0">
              <a:latin typeface="UD デジタル 教科書体 NK-B" panose="02020700000000000000" pitchFamily="18" charset="-128"/>
              <a:ea typeface="UD デジタル 教科書体 NK-B" panose="02020700000000000000" pitchFamily="18" charset="-128"/>
            </a:endParaRPr>
          </a:p>
          <a:p>
            <a:r>
              <a:rPr lang="ja-JP" altLang="en-US" sz="2600" b="1" dirty="0">
                <a:latin typeface="UD デジタル 教科書体 NK-B" panose="02020700000000000000" pitchFamily="18" charset="-128"/>
                <a:ea typeface="UD デジタル 教科書体 NK-B" panose="02020700000000000000" pitchFamily="18" charset="-128"/>
              </a:rPr>
              <a:t>　</a:t>
            </a:r>
            <a:r>
              <a:rPr lang="ja-JP" altLang="en-US" sz="2600" b="1" dirty="0">
                <a:solidFill>
                  <a:srgbClr val="002060"/>
                </a:solidFill>
                <a:latin typeface="UD デジタル 教科書体 NK-B" panose="02020700000000000000" pitchFamily="18" charset="-128"/>
                <a:ea typeface="UD デジタル 教科書体 NK-B" panose="02020700000000000000" pitchFamily="18" charset="-128"/>
              </a:rPr>
              <a:t>吾平地域</a:t>
            </a:r>
            <a:r>
              <a:rPr lang="ja-JP" altLang="en-US" sz="2600" b="1" dirty="0">
                <a:latin typeface="UD デジタル 教科書体 NK-B" panose="02020700000000000000" pitchFamily="18" charset="-128"/>
                <a:ea typeface="UD デジタル 教科書体 NK-B" panose="02020700000000000000" pitchFamily="18" charset="-128"/>
              </a:rPr>
              <a:t>５１のうち、現存</a:t>
            </a:r>
            <a:r>
              <a:rPr lang="en-US" altLang="ja-JP" sz="2600" b="1" dirty="0">
                <a:solidFill>
                  <a:srgbClr val="002060"/>
                </a:solidFill>
                <a:latin typeface="UD デジタル 教科書体 NK-B" panose="02020700000000000000" pitchFamily="18" charset="-128"/>
                <a:ea typeface="UD デジタル 教科書体 NK-B" panose="02020700000000000000" pitchFamily="18" charset="-128"/>
              </a:rPr>
              <a:t>45</a:t>
            </a:r>
            <a:r>
              <a:rPr lang="ja-JP" altLang="en-US" sz="2600" b="1" dirty="0" err="1">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休止</a:t>
            </a:r>
            <a:r>
              <a:rPr lang="ja-JP" altLang="en-US" sz="2600" b="1" dirty="0">
                <a:solidFill>
                  <a:srgbClr val="FF0000"/>
                </a:solidFill>
                <a:latin typeface="UD デジタル 教科書体 NK-B" panose="02020700000000000000" pitchFamily="18" charset="-128"/>
                <a:ea typeface="UD デジタル 教科書体 NK-B" panose="02020700000000000000" pitchFamily="18" charset="-128"/>
              </a:rPr>
              <a:t>６</a:t>
            </a:r>
            <a:endPar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endParaRPr>
          </a:p>
          <a:p>
            <a:r>
              <a:rPr lang="ja-JP" altLang="en-US" sz="2600" b="1" dirty="0">
                <a:latin typeface="UD デジタル 教科書体 NK-B" panose="02020700000000000000" pitchFamily="18" charset="-128"/>
                <a:ea typeface="UD デジタル 教科書体 NK-B" panose="02020700000000000000" pitchFamily="18" charset="-128"/>
              </a:rPr>
              <a:t>　</a:t>
            </a:r>
            <a:r>
              <a:rPr lang="en-US" altLang="ja-JP" sz="2600" b="1" dirty="0">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　町内会に位置付けされている（組織的には問題ない）</a:t>
            </a:r>
            <a:endParaRPr lang="en-US" altLang="ja-JP" sz="2600" b="1" dirty="0">
              <a:latin typeface="UD デジタル 教科書体 NK-B" panose="02020700000000000000" pitchFamily="18" charset="-128"/>
              <a:ea typeface="UD デジタル 教科書体 NK-B" panose="02020700000000000000" pitchFamily="18" charset="-128"/>
            </a:endParaRPr>
          </a:p>
          <a:p>
            <a:endParaRPr lang="en-US" altLang="ja-JP" sz="2600" b="1" dirty="0">
              <a:solidFill>
                <a:srgbClr val="002060"/>
              </a:solidFill>
              <a:latin typeface="UD デジタル 教科書体 NK-B" panose="02020700000000000000" pitchFamily="18" charset="-128"/>
              <a:ea typeface="UD デジタル 教科書体 NK-B" panose="02020700000000000000" pitchFamily="18" charset="-128"/>
            </a:endParaRPr>
          </a:p>
          <a:p>
            <a:r>
              <a:rPr lang="ja-JP" altLang="en-US" sz="2600" b="1" dirty="0">
                <a:solidFill>
                  <a:srgbClr val="002060"/>
                </a:solidFill>
                <a:latin typeface="UD デジタル 教科書体 NK-B" panose="02020700000000000000" pitchFamily="18" charset="-128"/>
                <a:ea typeface="UD デジタル 教科書体 NK-B" panose="02020700000000000000" pitchFamily="18" charset="-128"/>
              </a:rPr>
              <a:t>　輝北地域</a:t>
            </a:r>
            <a:r>
              <a:rPr lang="ja-JP" altLang="en-US" sz="2600" b="1" dirty="0">
                <a:latin typeface="UD デジタル 教科書体 NK-B" panose="02020700000000000000" pitchFamily="18" charset="-128"/>
                <a:ea typeface="UD デジタル 教科書体 NK-B" panose="02020700000000000000" pitchFamily="18" charset="-128"/>
              </a:rPr>
              <a:t>１４のうち、現存</a:t>
            </a:r>
            <a:r>
              <a:rPr lang="ja-JP" altLang="en-US" sz="2600" b="1" dirty="0">
                <a:solidFill>
                  <a:srgbClr val="002060"/>
                </a:solidFill>
                <a:latin typeface="UD デジタル 教科書体 NK-B" panose="02020700000000000000" pitchFamily="18" charset="-128"/>
                <a:ea typeface="UD デジタル 教科書体 NK-B" panose="02020700000000000000" pitchFamily="18" charset="-128"/>
              </a:rPr>
              <a:t>１</a:t>
            </a:r>
            <a:r>
              <a:rPr lang="en-US" altLang="ja-JP" sz="2600" b="1" dirty="0">
                <a:solidFill>
                  <a:srgbClr val="002060"/>
                </a:solidFill>
                <a:latin typeface="UD デジタル 教科書体 NK-B" panose="02020700000000000000" pitchFamily="18" charset="-128"/>
                <a:ea typeface="UD デジタル 教科書体 NK-B" panose="02020700000000000000" pitchFamily="18" charset="-128"/>
              </a:rPr>
              <a:t>1</a:t>
            </a:r>
            <a:r>
              <a:rPr lang="ja-JP" altLang="en-US" sz="2600" b="1" dirty="0" err="1">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休止</a:t>
            </a:r>
            <a:r>
              <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rPr>
              <a:t>3</a:t>
            </a:r>
          </a:p>
          <a:p>
            <a:r>
              <a:rPr lang="ja-JP" altLang="en-US" sz="2600" b="1" dirty="0">
                <a:latin typeface="UD デジタル 教科書体 NK-B" panose="02020700000000000000" pitchFamily="18" charset="-128"/>
                <a:ea typeface="UD デジタル 教科書体 NK-B" panose="02020700000000000000" pitchFamily="18" charset="-128"/>
              </a:rPr>
              <a:t>　</a:t>
            </a:r>
            <a:r>
              <a:rPr lang="en-US" altLang="ja-JP" sz="2600" b="1" dirty="0">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　町内会に組織はあるが、子ども会員が少なくて活動が</a:t>
            </a:r>
            <a:endParaRPr lang="en-US" altLang="ja-JP" sz="2600" b="1" dirty="0">
              <a:latin typeface="UD デジタル 教科書体 NK-B" panose="02020700000000000000" pitchFamily="18" charset="-128"/>
              <a:ea typeface="UD デジタル 教科書体 NK-B" panose="02020700000000000000" pitchFamily="18" charset="-128"/>
            </a:endParaRPr>
          </a:p>
          <a:p>
            <a:r>
              <a:rPr lang="ja-JP" altLang="en-US" sz="2600" b="1" dirty="0">
                <a:latin typeface="UD デジタル 教科書体 NK-B" panose="02020700000000000000" pitchFamily="18" charset="-128"/>
                <a:ea typeface="UD デジタル 教科書体 NK-B" panose="02020700000000000000" pitchFamily="18" charset="-128"/>
              </a:rPr>
              <a:t>　　できない</a:t>
            </a:r>
            <a:endParaRPr lang="en-US" altLang="ja-JP" sz="2600" b="1" dirty="0">
              <a:latin typeface="UD デジタル 教科書体 NK-B" panose="02020700000000000000" pitchFamily="18" charset="-128"/>
              <a:ea typeface="UD デジタル 教科書体 NK-B" panose="02020700000000000000" pitchFamily="18" charset="-128"/>
            </a:endParaRPr>
          </a:p>
          <a:p>
            <a:endPar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endParaRPr>
          </a:p>
          <a:p>
            <a:pPr>
              <a:spcAft>
                <a:spcPts val="0"/>
              </a:spcAft>
            </a:pPr>
            <a:r>
              <a:rPr lang="ja-JP" altLang="en-US" sz="2600" b="1" dirty="0">
                <a:solidFill>
                  <a:srgbClr val="002060"/>
                </a:solidFill>
                <a:latin typeface="UD デジタル 教科書体 NK-B" panose="02020700000000000000" pitchFamily="18" charset="-128"/>
                <a:ea typeface="UD デジタル 教科書体 NK-B" panose="02020700000000000000" pitchFamily="18" charset="-128"/>
              </a:rPr>
              <a:t>　鹿屋地域</a:t>
            </a:r>
            <a:r>
              <a:rPr lang="ja-JP" altLang="en-US" sz="2600" b="1" dirty="0">
                <a:latin typeface="UD デジタル 教科書体 NK-B" panose="02020700000000000000" pitchFamily="18" charset="-128"/>
                <a:ea typeface="UD デジタル 教科書体 NK-B" panose="02020700000000000000" pitchFamily="18" charset="-128"/>
              </a:rPr>
              <a:t>９４のうち、現存</a:t>
            </a:r>
            <a:r>
              <a:rPr lang="en-US" altLang="ja-JP" sz="2600" b="1" dirty="0">
                <a:solidFill>
                  <a:srgbClr val="002060"/>
                </a:solidFill>
                <a:latin typeface="UD デジタル 教科書体 NK-B" panose="02020700000000000000" pitchFamily="18" charset="-128"/>
                <a:ea typeface="UD デジタル 教科書体 NK-B" panose="02020700000000000000" pitchFamily="18" charset="-128"/>
              </a:rPr>
              <a:t>71</a:t>
            </a:r>
            <a:r>
              <a:rPr lang="ja-JP" altLang="en-US" sz="2600" b="1" dirty="0" err="1">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休止</a:t>
            </a:r>
            <a:r>
              <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rPr>
              <a:t>23</a:t>
            </a:r>
          </a:p>
          <a:p>
            <a:r>
              <a:rPr lang="ja-JP" altLang="en-US" sz="2600" b="1" dirty="0">
                <a:latin typeface="UD デジタル 教科書体 NK-B" panose="02020700000000000000" pitchFamily="18" charset="-128"/>
                <a:ea typeface="UD デジタル 教科書体 NK-B" panose="02020700000000000000" pitchFamily="18" charset="-128"/>
              </a:rPr>
              <a:t>　</a:t>
            </a:r>
            <a:r>
              <a:rPr lang="ja-JP" altLang="en-US" sz="2600" b="1" dirty="0">
                <a:solidFill>
                  <a:srgbClr val="002060"/>
                </a:solidFill>
                <a:latin typeface="UD デジタル 教科書体 NK-B" panose="02020700000000000000" pitchFamily="18" charset="-128"/>
                <a:ea typeface="UD デジタル 教科書体 NK-B" panose="02020700000000000000" pitchFamily="18" charset="-128"/>
              </a:rPr>
              <a:t>串良地域</a:t>
            </a:r>
            <a:r>
              <a:rPr lang="ja-JP" altLang="en-US" sz="2600" b="1" dirty="0">
                <a:latin typeface="UD デジタル 教科書体 NK-B" panose="02020700000000000000" pitchFamily="18" charset="-128"/>
                <a:ea typeface="UD デジタル 教科書体 NK-B" panose="02020700000000000000" pitchFamily="18" charset="-128"/>
              </a:rPr>
              <a:t>２６のうち、現存</a:t>
            </a:r>
            <a:r>
              <a:rPr lang="en-US" altLang="ja-JP" sz="2600" b="1" dirty="0">
                <a:solidFill>
                  <a:srgbClr val="002060"/>
                </a:solidFill>
                <a:latin typeface="UD デジタル 教科書体 NK-B" panose="02020700000000000000" pitchFamily="18" charset="-128"/>
                <a:ea typeface="UD デジタル 教科書体 NK-B" panose="02020700000000000000" pitchFamily="18" charset="-128"/>
              </a:rPr>
              <a:t>12</a:t>
            </a:r>
            <a:r>
              <a:rPr lang="ja-JP" altLang="en-US" sz="2600" b="1" dirty="0" err="1">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休止</a:t>
            </a:r>
            <a:r>
              <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rPr>
              <a:t>14</a:t>
            </a:r>
          </a:p>
          <a:p>
            <a:r>
              <a:rPr lang="ja-JP" altLang="en-US" sz="2600" b="1" dirty="0">
                <a:latin typeface="UD デジタル 教科書体 NK-B" panose="02020700000000000000" pitchFamily="18" charset="-128"/>
                <a:ea typeface="UD デジタル 教科書体 NK-B" panose="02020700000000000000" pitchFamily="18" charset="-128"/>
              </a:rPr>
              <a:t>　</a:t>
            </a:r>
            <a:r>
              <a:rPr lang="en-US" altLang="ja-JP" sz="2600" b="1" dirty="0">
                <a:latin typeface="UD デジタル 教科書体 NK-B" panose="02020700000000000000" pitchFamily="18" charset="-128"/>
                <a:ea typeface="UD デジタル 教科書体 NK-B" panose="02020700000000000000" pitchFamily="18" charset="-128"/>
              </a:rPr>
              <a:t>※</a:t>
            </a:r>
            <a:r>
              <a:rPr lang="ja-JP" altLang="en-US" sz="2600" b="1" dirty="0">
                <a:latin typeface="UD デジタル 教科書体 NK-B" panose="02020700000000000000" pitchFamily="18" charset="-128"/>
                <a:ea typeface="UD デジタル 教科書体 NK-B" panose="02020700000000000000" pitchFamily="18" charset="-128"/>
              </a:rPr>
              <a:t>　町内会に組織がない</a:t>
            </a:r>
            <a:endParaRPr lang="en-US" altLang="ja-JP" sz="2600" b="1" dirty="0">
              <a:latin typeface="UD デジタル 教科書体 NK-B" panose="02020700000000000000" pitchFamily="18" charset="-128"/>
              <a:ea typeface="UD デジタル 教科書体 NK-B" panose="02020700000000000000" pitchFamily="18" charset="-128"/>
            </a:endParaRPr>
          </a:p>
          <a:p>
            <a:r>
              <a:rPr lang="ja-JP" altLang="en-US" sz="2600" b="1" dirty="0">
                <a:latin typeface="UD デジタル 教科書体 NK-B" panose="02020700000000000000" pitchFamily="18" charset="-128"/>
                <a:ea typeface="UD デジタル 教科書体 NK-B" panose="02020700000000000000" pitchFamily="18" charset="-128"/>
              </a:rPr>
              <a:t>　　　 子ども会をなくしていった</a:t>
            </a:r>
            <a:r>
              <a:rPr lang="en-US" altLang="ja-JP" sz="2600" b="1" dirty="0">
                <a:latin typeface="UD デジタル 教科書体 NK-B" panose="02020700000000000000" pitchFamily="18" charset="-128"/>
                <a:ea typeface="UD デジタル 教科書体 NK-B" panose="02020700000000000000" pitchFamily="18" charset="-128"/>
              </a:rPr>
              <a:t>…</a:t>
            </a:r>
          </a:p>
          <a:p>
            <a:r>
              <a:rPr lang="ja-JP" altLang="en-US" sz="2600" b="1" dirty="0">
                <a:latin typeface="UD デジタル 教科書体 NK-B" panose="02020700000000000000" pitchFamily="18" charset="-128"/>
                <a:ea typeface="UD デジタル 教科書体 NK-B" panose="02020700000000000000" pitchFamily="18" charset="-128"/>
              </a:rPr>
              <a:t>　</a:t>
            </a:r>
            <a:endParaRPr lang="en-US" altLang="ja-JP" sz="2600" b="1" dirty="0">
              <a:latin typeface="UD デジタル 教科書体 NK-B" panose="02020700000000000000" pitchFamily="18" charset="-128"/>
              <a:ea typeface="UD デジタル 教科書体 NK-B" panose="02020700000000000000" pitchFamily="18" charset="-128"/>
            </a:endParaRPr>
          </a:p>
          <a:p>
            <a:r>
              <a:rPr lang="ja-JP" altLang="en-US" sz="2600" b="1" dirty="0">
                <a:latin typeface="UD デジタル 教科書体 NK-B" panose="02020700000000000000" pitchFamily="18" charset="-128"/>
                <a:ea typeface="UD デジタル 教科書体 NK-B" panose="02020700000000000000" pitchFamily="18" charset="-128"/>
              </a:rPr>
              <a:t>　</a:t>
            </a:r>
            <a:endParaRPr lang="en-US" altLang="ja-JP" sz="2600" b="1" dirty="0">
              <a:solidFill>
                <a:srgbClr val="FF0000"/>
              </a:solidFill>
              <a:latin typeface="UD デジタル 教科書体 NK-B" panose="02020700000000000000" pitchFamily="18" charset="-128"/>
              <a:ea typeface="UD デジタル 教科書体 NK-B" panose="02020700000000000000" pitchFamily="18" charset="-128"/>
            </a:endParaRPr>
          </a:p>
          <a:p>
            <a:pPr algn="ctr">
              <a:spcAft>
                <a:spcPts val="0"/>
              </a:spcAft>
            </a:pPr>
            <a:endParaRPr lang="en-US" altLang="ja-JP" sz="28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spcAft>
                <a:spcPts val="0"/>
              </a:spcAft>
            </a:pPr>
            <a:endParaRPr lang="ja-JP" sz="28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spcAft>
                <a:spcPts val="0"/>
              </a:spcAft>
            </a:pPr>
            <a:r>
              <a:rPr lang="ja-JP" sz="2800" kern="100" dirty="0">
                <a:solidFill>
                  <a:schemeClr val="bg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　</a:t>
            </a:r>
            <a:endParaRPr lang="ja-JP" sz="2800" u="sng" kern="100" dirty="0">
              <a:solidFill>
                <a:srgbClr val="FFFF00"/>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5" name="Text Box 6">
            <a:extLst>
              <a:ext uri="{FF2B5EF4-FFF2-40B4-BE49-F238E27FC236}">
                <a16:creationId xmlns:a16="http://schemas.microsoft.com/office/drawing/2014/main" id="{58663F45-93F9-46E7-8272-5EE7272D5391}"/>
              </a:ext>
            </a:extLst>
          </p:cNvPr>
          <p:cNvSpPr txBox="1">
            <a:spLocks noChangeArrowheads="1"/>
          </p:cNvSpPr>
          <p:nvPr/>
        </p:nvSpPr>
        <p:spPr bwMode="auto">
          <a:xfrm>
            <a:off x="5988424" y="4354293"/>
            <a:ext cx="2581835" cy="1815882"/>
          </a:xfrm>
          <a:prstGeom prst="rect">
            <a:avLst/>
          </a:prstGeom>
          <a:noFill/>
          <a:ln w="76200">
            <a:noFill/>
          </a:ln>
          <a:extLst/>
        </p:spPr>
        <p:txBody>
          <a:bodyPr wrap="square">
            <a:spAutoFit/>
          </a:bodyPr>
          <a:lstStyle>
            <a:lvl1pPr>
              <a:spcBef>
                <a:spcPct val="20000"/>
              </a:spcBef>
              <a:buChar char="•"/>
              <a:defRPr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sz="24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sz="16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sz="14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sz="1400">
                <a:solidFill>
                  <a:schemeClr val="tx1"/>
                </a:solidFill>
                <a:latin typeface="ＭＳ Ｐゴシック" panose="020B0600070205080204" pitchFamily="50" charset="-128"/>
                <a:ea typeface="ＭＳ Ｐゴシック" panose="020B0600070205080204" pitchFamily="50" charset="-128"/>
              </a:defRPr>
            </a:lvl9pPr>
          </a:lstStyle>
          <a:p>
            <a:pPr>
              <a:spcBef>
                <a:spcPct val="50000"/>
              </a:spcBef>
              <a:buFontTx/>
              <a:buNone/>
            </a:pPr>
            <a:r>
              <a:rPr lang="ja-JP" altLang="en-US" b="1" dirty="0">
                <a:solidFill>
                  <a:srgbClr val="FF0000"/>
                </a:solidFill>
                <a:latin typeface="UD デジタル 教科書体 NK-B" panose="02020700000000000000" pitchFamily="18" charset="-128"/>
                <a:ea typeface="UD デジタル 教科書体 NK-B" panose="02020700000000000000" pitchFamily="18" charset="-128"/>
              </a:rPr>
              <a:t>・組織作りから</a:t>
            </a:r>
            <a:endParaRPr lang="en-US" altLang="ja-JP" b="1" dirty="0">
              <a:solidFill>
                <a:srgbClr val="FF0000"/>
              </a:solidFill>
              <a:latin typeface="UD デジタル 教科書体 NK-B" panose="02020700000000000000" pitchFamily="18" charset="-128"/>
              <a:ea typeface="UD デジタル 教科書体 NK-B" panose="02020700000000000000" pitchFamily="18" charset="-128"/>
            </a:endParaRPr>
          </a:p>
          <a:p>
            <a:pPr>
              <a:spcBef>
                <a:spcPct val="50000"/>
              </a:spcBef>
              <a:buFontTx/>
              <a:buNone/>
            </a:pPr>
            <a:r>
              <a:rPr lang="ja-JP" altLang="en-US" b="1" dirty="0">
                <a:solidFill>
                  <a:srgbClr val="FF0000"/>
                </a:solidFill>
                <a:latin typeface="UD デジタル 教科書体 NK-B" panose="02020700000000000000" pitchFamily="18" charset="-128"/>
                <a:ea typeface="UD デジタル 教科書体 NK-B" panose="02020700000000000000" pitchFamily="18" charset="-128"/>
              </a:rPr>
              <a:t>・活動を充実</a:t>
            </a:r>
            <a:endParaRPr lang="en-US" altLang="ja-JP" b="1" dirty="0">
              <a:solidFill>
                <a:srgbClr val="FF0000"/>
              </a:solidFill>
              <a:latin typeface="UD デジタル 教科書体 NK-B" panose="02020700000000000000" pitchFamily="18" charset="-128"/>
              <a:ea typeface="UD デジタル 教科書体 NK-B" panose="02020700000000000000" pitchFamily="18" charset="-128"/>
            </a:endParaRPr>
          </a:p>
          <a:p>
            <a:pPr>
              <a:spcBef>
                <a:spcPct val="50000"/>
              </a:spcBef>
              <a:buFontTx/>
              <a:buNone/>
            </a:pPr>
            <a:r>
              <a:rPr lang="ja-JP" altLang="en-US" b="1" dirty="0">
                <a:solidFill>
                  <a:srgbClr val="FF0000"/>
                </a:solidFill>
                <a:latin typeface="UD デジタル 教科書体 NK-B" panose="02020700000000000000" pitchFamily="18" charset="-128"/>
                <a:ea typeface="UD デジタル 教科書体 NK-B" panose="02020700000000000000" pitchFamily="18" charset="-128"/>
              </a:rPr>
              <a:t>・両方で攻める</a:t>
            </a:r>
            <a:endParaRPr lang="en-US" altLang="ja-JP"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1087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500"/>
                                        <p:tgtEl>
                                          <p:spTgt spid="5">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500"/>
                                        <p:tgtEl>
                                          <p:spTgt spid="5">
                                            <p:txEl>
                                              <p:pRg st="1" end="1"/>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
            <a:ext cx="9144000" cy="1257293"/>
          </a:xfrm>
        </p:spPr>
        <p:txBody>
          <a:bodyPr>
            <a:normAutofit/>
          </a:bodyPr>
          <a:lstStyle/>
          <a:p>
            <a:pPr algn="ctr"/>
            <a:r>
              <a:rPr kumimoji="1" lang="ja-JP" altLang="en-US" sz="3200" dirty="0">
                <a:latin typeface="HGPｺﾞｼｯｸE" panose="020B0900000000000000" pitchFamily="50" charset="-128"/>
                <a:ea typeface="HGPｺﾞｼｯｸE" panose="020B0900000000000000" pitchFamily="50" charset="-128"/>
              </a:rPr>
              <a:t>鹿屋市子ども会育成</a:t>
            </a:r>
            <a:r>
              <a:rPr lang="ja-JP" altLang="en-US" sz="3200" dirty="0">
                <a:latin typeface="HGPｺﾞｼｯｸE" panose="020B0900000000000000" pitchFamily="50" charset="-128"/>
                <a:ea typeface="HGPｺﾞｼｯｸE" panose="020B0900000000000000" pitchFamily="50" charset="-128"/>
              </a:rPr>
              <a:t>連絡協議会（市子連）で</a:t>
            </a:r>
            <a:r>
              <a:rPr kumimoji="1" lang="ja-JP" altLang="en-US" sz="3200" dirty="0">
                <a:latin typeface="HGPｺﾞｼｯｸE" panose="020B0900000000000000" pitchFamily="50" charset="-128"/>
                <a:ea typeface="HGPｺﾞｼｯｸE" panose="020B0900000000000000" pitchFamily="50" charset="-128"/>
              </a:rPr>
              <a:t>は</a:t>
            </a:r>
            <a:r>
              <a:rPr kumimoji="1" lang="en-US" altLang="ja-JP" sz="3200" dirty="0">
                <a:latin typeface="HGPｺﾞｼｯｸE" panose="020B0900000000000000" pitchFamily="50" charset="-128"/>
                <a:ea typeface="HGPｺﾞｼｯｸE" panose="020B0900000000000000" pitchFamily="50" charset="-128"/>
              </a:rPr>
              <a:t>…</a:t>
            </a:r>
            <a:endParaRPr kumimoji="1" lang="ja-JP" altLang="en-US" sz="3600" dirty="0">
              <a:latin typeface="HGPｺﾞｼｯｸE" panose="020B0900000000000000" pitchFamily="50" charset="-128"/>
              <a:ea typeface="HGPｺﾞｼｯｸE" panose="020B0900000000000000" pitchFamily="50" charset="-128"/>
            </a:endParaRPr>
          </a:p>
        </p:txBody>
      </p:sp>
      <p:sp>
        <p:nvSpPr>
          <p:cNvPr id="3" name="コンテンツ プレースホルダー 2"/>
          <p:cNvSpPr>
            <a:spLocks noGrp="1"/>
          </p:cNvSpPr>
          <p:nvPr>
            <p:ph idx="1"/>
          </p:nvPr>
        </p:nvSpPr>
        <p:spPr>
          <a:xfrm>
            <a:off x="357188" y="1128713"/>
            <a:ext cx="8786812" cy="5729287"/>
          </a:xfrm>
        </p:spPr>
        <p:txBody>
          <a:bodyPr>
            <a:normAutofit fontScale="85000" lnSpcReduction="20000"/>
          </a:bodyPr>
          <a:lstStyle/>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〇</a:t>
            </a: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u="sng" dirty="0">
                <a:solidFill>
                  <a:srgbClr val="002060"/>
                </a:solidFill>
                <a:latin typeface="HGPｺﾞｼｯｸE" panose="020B0900000000000000" pitchFamily="50" charset="-128"/>
                <a:ea typeface="HGPｺﾞｼｯｸE" panose="020B0900000000000000" pitchFamily="50" charset="-128"/>
              </a:rPr>
              <a:t>市子連ジャー派遣制度</a:t>
            </a:r>
            <a:endParaRPr lang="en-US" altLang="ja-JP" sz="3200" u="sng" dirty="0">
              <a:solidFill>
                <a:srgbClr val="002060"/>
              </a:solidFill>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dirty="0">
                <a:latin typeface="HGPｺﾞｼｯｸE" panose="020B0900000000000000" pitchFamily="50" charset="-128"/>
                <a:ea typeface="HGPｺﾞｼｯｸE" panose="020B0900000000000000" pitchFamily="50" charset="-128"/>
              </a:rPr>
              <a:t> 「</a:t>
            </a:r>
            <a:r>
              <a:rPr lang="ja-JP" altLang="en-US" sz="3200" dirty="0">
                <a:solidFill>
                  <a:srgbClr val="FF0000"/>
                </a:solidFill>
                <a:latin typeface="HGPｺﾞｼｯｸE" panose="020B0900000000000000" pitchFamily="50" charset="-128"/>
                <a:ea typeface="HGPｺﾞｼｯｸE" panose="020B0900000000000000" pitchFamily="50" charset="-128"/>
              </a:rPr>
              <a:t>子どもが主役の子ども会活動</a:t>
            </a:r>
            <a:r>
              <a:rPr lang="ja-JP" altLang="en-US" sz="3200" dirty="0">
                <a:latin typeface="HGPｺﾞｼｯｸE" panose="020B0900000000000000" pitchFamily="50" charset="-128"/>
                <a:ea typeface="HGPｺﾞｼｯｸE" panose="020B0900000000000000" pitchFamily="50" charset="-128"/>
              </a:rPr>
              <a:t>」を実践していけるよう</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　支援するため、市子連役員が各単位子ども会に直接出</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　向いて運営方法等について指導を行う制度</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〇</a:t>
            </a: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u="sng" dirty="0">
                <a:solidFill>
                  <a:srgbClr val="002060"/>
                </a:solidFill>
                <a:latin typeface="HGPｺﾞｼｯｸE" panose="020B0900000000000000" pitchFamily="50" charset="-128"/>
                <a:ea typeface="HGPｺﾞｼｯｸE" panose="020B0900000000000000" pitchFamily="50" charset="-128"/>
              </a:rPr>
              <a:t>わくわくチャレンジお助け金制度</a:t>
            </a:r>
            <a:r>
              <a:rPr lang="ja-JP" altLang="en-US" sz="3200" dirty="0">
                <a:solidFill>
                  <a:srgbClr val="FF0000"/>
                </a:solidFill>
                <a:latin typeface="HGPｺﾞｼｯｸE" panose="020B0900000000000000" pitchFamily="50" charset="-128"/>
                <a:ea typeface="HGPｺﾞｼｯｸE" panose="020B0900000000000000" pitchFamily="50" charset="-128"/>
              </a:rPr>
              <a:t>　　　　　　　　　　　　　</a:t>
            </a:r>
            <a:endParaRPr lang="en-US" altLang="ja-JP" sz="3200" dirty="0">
              <a:solidFill>
                <a:srgbClr val="FF0000"/>
              </a:solidFill>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dirty="0">
                <a:latin typeface="HGPｺﾞｼｯｸE" panose="020B0900000000000000" pitchFamily="50" charset="-128"/>
                <a:ea typeface="HGPｺﾞｼｯｸE" panose="020B0900000000000000" pitchFamily="50" charset="-128"/>
              </a:rPr>
              <a:t>子ども会が充実した活動を行うために必要なお金を補</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　助（上限</a:t>
            </a:r>
            <a:r>
              <a:rPr lang="en-US" altLang="ja-JP" sz="3200" dirty="0">
                <a:latin typeface="HGPｺﾞｼｯｸE" panose="020B0900000000000000" pitchFamily="50" charset="-128"/>
                <a:ea typeface="HGPｺﾞｼｯｸE" panose="020B0900000000000000" pitchFamily="50" charset="-128"/>
              </a:rPr>
              <a:t>10</a:t>
            </a:r>
            <a:r>
              <a:rPr lang="ja-JP" altLang="en-US" sz="3200" dirty="0">
                <a:latin typeface="HGPｺﾞｼｯｸE" panose="020B0900000000000000" pitchFamily="50" charset="-128"/>
                <a:ea typeface="HGPｺﾞｼｯｸE" panose="020B0900000000000000" pitchFamily="50" charset="-128"/>
              </a:rPr>
              <a:t>万円）して、</a:t>
            </a:r>
            <a:r>
              <a:rPr lang="ja-JP" altLang="en-US" sz="3200" dirty="0">
                <a:solidFill>
                  <a:srgbClr val="FF0000"/>
                </a:solidFill>
                <a:latin typeface="HGPｺﾞｼｯｸE" panose="020B0900000000000000" pitchFamily="50" charset="-128"/>
                <a:ea typeface="HGPｺﾞｼｯｸE" panose="020B0900000000000000" pitchFamily="50" charset="-128"/>
              </a:rPr>
              <a:t>子どもが主体</a:t>
            </a:r>
            <a:r>
              <a:rPr lang="ja-JP" altLang="en-US" sz="3200" dirty="0">
                <a:latin typeface="HGPｺﾞｼｯｸE" panose="020B0900000000000000" pitchFamily="50" charset="-128"/>
                <a:ea typeface="HGPｺﾞｼｯｸE" panose="020B0900000000000000" pitchFamily="50" charset="-128"/>
              </a:rPr>
              <a:t>となる子ども会を目</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　指す制度</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latin typeface="HGPｺﾞｼｯｸE" panose="020B0900000000000000" pitchFamily="50" charset="-128"/>
                <a:ea typeface="HGPｺﾞｼｯｸE" panose="020B0900000000000000" pitchFamily="50" charset="-128"/>
              </a:rPr>
              <a:t>〇　</a:t>
            </a:r>
            <a:r>
              <a:rPr lang="ja-JP" altLang="en-US" sz="3200" u="sng" dirty="0">
                <a:solidFill>
                  <a:srgbClr val="002060"/>
                </a:solidFill>
                <a:latin typeface="HGPｺﾞｼｯｸE" panose="020B0900000000000000" pitchFamily="50" charset="-128"/>
                <a:ea typeface="HGPｺﾞｼｯｸE" panose="020B0900000000000000" pitchFamily="50" charset="-128"/>
              </a:rPr>
              <a:t>各校区子ども会育成者研修会等の実施</a:t>
            </a:r>
            <a:endParaRPr lang="en-US" altLang="ja-JP" sz="3200" u="sng" dirty="0">
              <a:solidFill>
                <a:srgbClr val="002060"/>
              </a:solidFill>
              <a:latin typeface="HGPｺﾞｼｯｸE" panose="020B0900000000000000" pitchFamily="50" charset="-128"/>
              <a:ea typeface="HGPｺﾞｼｯｸE" panose="020B0900000000000000" pitchFamily="50" charset="-128"/>
            </a:endParaRPr>
          </a:p>
          <a:p>
            <a:pPr marL="0" indent="0">
              <a:lnSpc>
                <a:spcPct val="100000"/>
              </a:lnSpc>
              <a:buNone/>
            </a:pPr>
            <a:r>
              <a:rPr lang="ja-JP" altLang="en-US" sz="3200" dirty="0">
                <a:solidFill>
                  <a:srgbClr val="FF0000"/>
                </a:solidFill>
                <a:latin typeface="HGPｺﾞｼｯｸE" panose="020B0900000000000000" pitchFamily="50" charset="-128"/>
                <a:ea typeface="HGPｺﾞｼｯｸE" panose="020B0900000000000000" pitchFamily="50" charset="-128"/>
              </a:rPr>
              <a:t>　 　</a:t>
            </a:r>
            <a:r>
              <a:rPr lang="ja-JP" altLang="en-US" sz="3200" dirty="0">
                <a:latin typeface="HGPｺﾞｼｯｸE" panose="020B0900000000000000" pitchFamily="50" charset="-128"/>
                <a:ea typeface="HGPｺﾞｼｯｸE" panose="020B0900000000000000" pitchFamily="50" charset="-128"/>
              </a:rPr>
              <a:t>各校区に出向き、子ども会の必要性等の説明等</a:t>
            </a:r>
            <a:endParaRPr lang="en-US" altLang="ja-JP" sz="3200" dirty="0">
              <a:latin typeface="HGPｺﾞｼｯｸE" panose="020B0900000000000000" pitchFamily="50" charset="-128"/>
              <a:ea typeface="HGPｺﾞｼｯｸE" panose="020B0900000000000000" pitchFamily="50" charset="-128"/>
            </a:endParaRPr>
          </a:p>
          <a:p>
            <a:pPr marL="0" indent="0">
              <a:lnSpc>
                <a:spcPct val="100000"/>
              </a:lnSpc>
              <a:buNone/>
            </a:pPr>
            <a:endParaRPr lang="ja-JP" altLang="en-US" sz="3200" dirty="0">
              <a:latin typeface="HGPｺﾞｼｯｸE" panose="020B0900000000000000" pitchFamily="50" charset="-128"/>
              <a:ea typeface="HGPｺﾞｼｯｸE" panose="020B0900000000000000" pitchFamily="50" charset="-128"/>
            </a:endParaRPr>
          </a:p>
          <a:p>
            <a:pPr marL="0" indent="0">
              <a:lnSpc>
                <a:spcPct val="100000"/>
              </a:lnSpc>
              <a:buNone/>
            </a:pPr>
            <a:endParaRPr lang="en-US" altLang="ja-JP" sz="3200" dirty="0"/>
          </a:p>
          <a:p>
            <a:endParaRPr lang="ja-JP" altLang="en-US" dirty="0"/>
          </a:p>
          <a:p>
            <a:endParaRPr kumimoji="1" lang="ja-JP" altLang="en-US" dirty="0"/>
          </a:p>
        </p:txBody>
      </p:sp>
    </p:spTree>
    <p:extLst>
      <p:ext uri="{BB962C8B-B14F-4D97-AF65-F5344CB8AC3E}">
        <p14:creationId xmlns:p14="http://schemas.microsoft.com/office/powerpoint/2010/main" val="3389917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4903" y="-71716"/>
            <a:ext cx="9870955" cy="768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0" y="2453581"/>
            <a:ext cx="9049871" cy="4093428"/>
          </a:xfrm>
          <a:prstGeom prst="rect">
            <a:avLst/>
          </a:prstGeom>
          <a:noFill/>
          <a:ln>
            <a:noFill/>
          </a:ln>
          <a:effectLst>
            <a:glow rad="139700">
              <a:schemeClr val="accent6">
                <a:satMod val="175000"/>
                <a:alpha val="40000"/>
              </a:schemeClr>
            </a:glow>
          </a:effectLst>
        </p:spPr>
        <p:txBody>
          <a:bodyPr wrap="square">
            <a:spAutoFit/>
          </a:bodyPr>
          <a:lstStyle/>
          <a:p>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基本構想（コンセプト）</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　</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全員参加（１００％加入）</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の</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参加したくなる</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子ども会」</a:t>
            </a: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 地域の子どもは地域で育てる ～</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①　全員参加のため方策</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組織</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②</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子ども会活動の再構築</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活動</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p>
          <a:p>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  </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    </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（魅力あふれる未来型活動づくり）</a:t>
            </a:r>
            <a:endParaRPr lang="ja-JP" altLang="ja-JP" sz="4600" dirty="0">
              <a:ln w="3175">
                <a:noFill/>
              </a:ln>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p:cNvSpPr/>
          <p:nvPr/>
        </p:nvSpPr>
        <p:spPr>
          <a:xfrm>
            <a:off x="28576" y="103156"/>
            <a:ext cx="9143999" cy="2123658"/>
          </a:xfrm>
          <a:prstGeom prst="rect">
            <a:avLst/>
          </a:prstGeom>
        </p:spPr>
        <p:txBody>
          <a:bodyPr wrap="square">
            <a:spAutoFit/>
          </a:bodyPr>
          <a:lstStyle/>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２１世紀型 鹿屋 Ｏ</a:t>
            </a:r>
            <a:r>
              <a:rPr lang="en-US" altLang="ja-JP" sz="3800" b="1" dirty="0" err="1">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riginal</a:t>
            </a: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「子ども会」構想</a:t>
            </a:r>
          </a:p>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～コカ（ＫＯＫＡ）プロジェクト～　</a:t>
            </a:r>
            <a:r>
              <a:rPr lang="ja-JP" altLang="en-US" sz="3800" dirty="0">
                <a:solidFill>
                  <a:schemeClr val="bg1"/>
                </a:solidFill>
                <a:latin typeface="UD デジタル 教科書体 NK-B" panose="02020700000000000000" pitchFamily="18" charset="-128"/>
                <a:ea typeface="UD デジタル 教科書体 NK-B" panose="02020700000000000000" pitchFamily="18" charset="-128"/>
              </a:rPr>
              <a:t>とは</a:t>
            </a:r>
            <a:r>
              <a:rPr lang="en-US" altLang="ja-JP" sz="3800" dirty="0">
                <a:solidFill>
                  <a:schemeClr val="bg1"/>
                </a:solidFill>
                <a:latin typeface="UD デジタル 教科書体 NK-B" panose="02020700000000000000" pitchFamily="18" charset="-128"/>
                <a:ea typeface="UD デジタル 教科書体 NK-B" panose="02020700000000000000" pitchFamily="18" charset="-128"/>
              </a:rPr>
              <a:t>…</a:t>
            </a:r>
            <a:endPar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a:p>
            <a:r>
              <a:rPr lang="en-US" altLang="ja-JP"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 </a:t>
            </a:r>
            <a:endParaRPr lang="ja-JP" altLang="en-US"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0D58A5C-7303-4D43-85A8-5F112893524B}"/>
              </a:ext>
            </a:extLst>
          </p:cNvPr>
          <p:cNvSpPr/>
          <p:nvPr/>
        </p:nvSpPr>
        <p:spPr>
          <a:xfrm>
            <a:off x="142880" y="1222844"/>
            <a:ext cx="9209552" cy="623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dirty="0">
                <a:solidFill>
                  <a:srgbClr val="FFFF00"/>
                </a:solidFill>
                <a:latin typeface="UD デジタル 教科書体 NP-B" panose="02020700000000000000" pitchFamily="18" charset="-128"/>
                <a:ea typeface="UD デジタル 教科書体 NP-B" panose="02020700000000000000" pitchFamily="18" charset="-128"/>
              </a:rPr>
              <a:t>か</a:t>
            </a:r>
            <a:r>
              <a:rPr kumimoji="1" lang="ja-JP" altLang="en-US" sz="3000" dirty="0">
                <a:solidFill>
                  <a:schemeClr val="bg1"/>
                </a:solidFill>
                <a:latin typeface="UD デジタル 教科書体 NP-B" panose="02020700000000000000" pitchFamily="18" charset="-128"/>
                <a:ea typeface="UD デジタル 教科書体 NP-B" panose="02020700000000000000" pitchFamily="18" charset="-128"/>
              </a:rPr>
              <a:t>のや　</a:t>
            </a:r>
            <a:r>
              <a:rPr kumimoji="1" lang="ja-JP" altLang="en-US" sz="3000" dirty="0">
                <a:solidFill>
                  <a:srgbClr val="FFFF00"/>
                </a:solidFill>
                <a:latin typeface="UD デジタル 教科書体 NP-B" panose="02020700000000000000" pitchFamily="18" charset="-128"/>
                <a:ea typeface="UD デジタル 教科書体 NP-B" panose="02020700000000000000" pitchFamily="18" charset="-128"/>
              </a:rPr>
              <a:t>オ</a:t>
            </a:r>
            <a:r>
              <a:rPr kumimoji="1" lang="ja-JP" altLang="en-US" sz="3000" dirty="0">
                <a:solidFill>
                  <a:schemeClr val="bg1"/>
                </a:solidFill>
                <a:latin typeface="UD デジタル 教科書体 NP-B" panose="02020700000000000000" pitchFamily="18" charset="-128"/>
                <a:ea typeface="UD デジタル 教科書体 NP-B" panose="02020700000000000000" pitchFamily="18" charset="-128"/>
              </a:rPr>
              <a:t>リジナル　</a:t>
            </a:r>
            <a:r>
              <a:rPr kumimoji="1" lang="ja-JP" altLang="en-US" sz="3000" dirty="0">
                <a:solidFill>
                  <a:srgbClr val="FFFF00"/>
                </a:solidFill>
                <a:latin typeface="UD デジタル 教科書体 NP-B" panose="02020700000000000000" pitchFamily="18" charset="-128"/>
                <a:ea typeface="UD デジタル 教科書体 NP-B" panose="02020700000000000000" pitchFamily="18" charset="-128"/>
              </a:rPr>
              <a:t>子</a:t>
            </a:r>
            <a:r>
              <a:rPr kumimoji="1" lang="ja-JP" altLang="en-US" sz="3000" dirty="0">
                <a:solidFill>
                  <a:schemeClr val="bg1"/>
                </a:solidFill>
                <a:latin typeface="UD デジタル 教科書体 NP-B" panose="02020700000000000000" pitchFamily="18" charset="-128"/>
                <a:ea typeface="UD デジタル 教科書体 NP-B" panose="02020700000000000000" pitchFamily="18" charset="-128"/>
              </a:rPr>
              <a:t>ども会　</a:t>
            </a:r>
            <a:r>
              <a:rPr kumimoji="1" lang="ja-JP" altLang="en-US" sz="3000" dirty="0">
                <a:solidFill>
                  <a:srgbClr val="FFFF00"/>
                </a:solidFill>
                <a:latin typeface="UD デジタル 教科書体 NP-B" panose="02020700000000000000" pitchFamily="18" charset="-128"/>
                <a:ea typeface="UD デジタル 教科書体 NP-B" panose="02020700000000000000" pitchFamily="18" charset="-128"/>
              </a:rPr>
              <a:t>ア</a:t>
            </a:r>
            <a:r>
              <a:rPr kumimoji="1" lang="ja-JP" altLang="en-US" sz="3000" dirty="0">
                <a:solidFill>
                  <a:schemeClr val="bg1"/>
                </a:solidFill>
                <a:latin typeface="UD デジタル 教科書体 NP-B" panose="02020700000000000000" pitchFamily="18" charset="-128"/>
                <a:ea typeface="UD デジタル 教科書体 NP-B" panose="02020700000000000000" pitchFamily="18" charset="-128"/>
              </a:rPr>
              <a:t>ソシエーション</a:t>
            </a:r>
          </a:p>
        </p:txBody>
      </p:sp>
      <p:sp>
        <p:nvSpPr>
          <p:cNvPr id="7" name="正方形/長方形 6">
            <a:extLst>
              <a:ext uri="{FF2B5EF4-FFF2-40B4-BE49-F238E27FC236}">
                <a16:creationId xmlns:a16="http://schemas.microsoft.com/office/drawing/2014/main" id="{2631B3B9-0DB1-48C2-A66E-81FC0A8E9F60}"/>
              </a:ext>
            </a:extLst>
          </p:cNvPr>
          <p:cNvSpPr/>
          <p:nvPr/>
        </p:nvSpPr>
        <p:spPr>
          <a:xfrm>
            <a:off x="124977" y="1829378"/>
            <a:ext cx="9209552" cy="623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u="sng" dirty="0">
                <a:solidFill>
                  <a:srgbClr val="FFC000"/>
                </a:solidFill>
                <a:latin typeface="UD デジタル 教科書体 NP-B" panose="02020700000000000000" pitchFamily="18" charset="-128"/>
                <a:ea typeface="UD デジタル 教科書体 NP-B" panose="02020700000000000000" pitchFamily="18" charset="-128"/>
              </a:rPr>
              <a:t>Ｋ　　　Ｏ　　　　　Ｋ　　　　Ａ</a:t>
            </a:r>
            <a:r>
              <a:rPr kumimoji="1" lang="ja-JP" altLang="en-US" sz="3000" dirty="0">
                <a:solidFill>
                  <a:srgbClr val="FFFF00"/>
                </a:solidFill>
                <a:latin typeface="UD デジタル 教科書体 NP-B" panose="02020700000000000000" pitchFamily="18" charset="-128"/>
                <a:ea typeface="UD デジタル 教科書体 NP-B" panose="02020700000000000000" pitchFamily="18" charset="-128"/>
              </a:rPr>
              <a:t>　　</a:t>
            </a:r>
            <a:endParaRPr kumimoji="1" lang="ja-JP" altLang="en-US" sz="30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3" name="矢印: 下 2">
            <a:extLst>
              <a:ext uri="{FF2B5EF4-FFF2-40B4-BE49-F238E27FC236}">
                <a16:creationId xmlns:a16="http://schemas.microsoft.com/office/drawing/2014/main" id="{E67CFD98-CB16-4813-96A9-6CEAEA9A21ED}"/>
              </a:ext>
            </a:extLst>
          </p:cNvPr>
          <p:cNvSpPr/>
          <p:nvPr/>
        </p:nvSpPr>
        <p:spPr>
          <a:xfrm>
            <a:off x="57152" y="1701369"/>
            <a:ext cx="701362" cy="2105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F814D3CB-77F1-40F8-A59A-F4100549ABEA}"/>
              </a:ext>
            </a:extLst>
          </p:cNvPr>
          <p:cNvSpPr/>
          <p:nvPr/>
        </p:nvSpPr>
        <p:spPr>
          <a:xfrm>
            <a:off x="1566858" y="1679843"/>
            <a:ext cx="701362" cy="2105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5731ECE0-BD23-4157-B44F-F4A3367E7058}"/>
              </a:ext>
            </a:extLst>
          </p:cNvPr>
          <p:cNvSpPr/>
          <p:nvPr/>
        </p:nvSpPr>
        <p:spPr>
          <a:xfrm>
            <a:off x="3831322" y="1689210"/>
            <a:ext cx="701362" cy="2105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2ED3B110-5E4D-42BF-B81D-D6E5C1994750}"/>
              </a:ext>
            </a:extLst>
          </p:cNvPr>
          <p:cNvSpPr/>
          <p:nvPr/>
        </p:nvSpPr>
        <p:spPr>
          <a:xfrm>
            <a:off x="5757722" y="1696474"/>
            <a:ext cx="701362" cy="21050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486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9797" y="-45962"/>
            <a:ext cx="9870955" cy="768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94129" y="1777264"/>
            <a:ext cx="9049871" cy="3908762"/>
          </a:xfrm>
          <a:prstGeom prst="rect">
            <a:avLst/>
          </a:prstGeom>
          <a:noFill/>
          <a:ln>
            <a:noFill/>
          </a:ln>
          <a:effectLst>
            <a:glow rad="139700">
              <a:schemeClr val="accent6">
                <a:satMod val="175000"/>
                <a:alpha val="40000"/>
              </a:schemeClr>
            </a:glow>
          </a:effectLst>
        </p:spPr>
        <p:txBody>
          <a:bodyPr wrap="square">
            <a:spAutoFit/>
          </a:bodyPr>
          <a:lstStyle/>
          <a:p>
            <a:pPr>
              <a:lnSpc>
                <a:spcPts val="7200"/>
              </a:lnSpc>
            </a:pP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 １　</a:t>
            </a:r>
            <a:r>
              <a:rPr lang="ja-JP" altLang="en-US" sz="3600" dirty="0">
                <a:solidFill>
                  <a:srgbClr val="FFFF00"/>
                </a:solidFill>
                <a:latin typeface="UD デジタル 教科書体 NK-B" panose="02020700000000000000" pitchFamily="18" charset="-128"/>
                <a:ea typeface="UD デジタル 教科書体 NK-B" panose="02020700000000000000" pitchFamily="18" charset="-128"/>
              </a:rPr>
              <a:t>プロジェクトチーム（ＰＴ）</a:t>
            </a:r>
            <a:r>
              <a:rPr lang="ja-JP" altLang="en-US" sz="3600" dirty="0">
                <a:solidFill>
                  <a:schemeClr val="bg1"/>
                </a:solidFill>
                <a:latin typeface="UD デジタル 教科書体 NK-B" panose="02020700000000000000" pitchFamily="18" charset="-128"/>
                <a:ea typeface="UD デジタル 教科書体 NK-B" panose="02020700000000000000" pitchFamily="18" charset="-128"/>
              </a:rPr>
              <a:t>の設置</a:t>
            </a:r>
            <a:endParaRPr lang="en-US" altLang="ja-JP" sz="3600"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7200"/>
              </a:lnSpc>
            </a:pP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市役所職員で構成（メンバー</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10</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人）</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3200" dirty="0">
                <a:solidFill>
                  <a:schemeClr val="bg1"/>
                </a:solidFill>
                <a:latin typeface="UD デジタル 教科書体 NK-B" panose="02020700000000000000" pitchFamily="18" charset="-128"/>
                <a:ea typeface="UD デジタル 教科書体 NK-B" panose="02020700000000000000" pitchFamily="18" charset="-128"/>
              </a:rPr>
              <a:t>※</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全員参加のための方策や子ども会活動の</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再構築の</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具体案</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を協議</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　（</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様々な具体案</a:t>
            </a:r>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a:t>
            </a:r>
            <a:endParaRPr lang="en-US" altLang="ja-JP" sz="32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推進委員会へ</a:t>
            </a:r>
            <a:r>
              <a:rPr lang="ja-JP" altLang="en-US" sz="3200" dirty="0">
                <a:solidFill>
                  <a:srgbClr val="FFFF00"/>
                </a:solidFill>
                <a:latin typeface="UD デジタル 教科書体 NK-B" panose="02020700000000000000" pitchFamily="18" charset="-128"/>
                <a:ea typeface="UD デジタル 教科書体 NK-B" panose="02020700000000000000" pitchFamily="18" charset="-128"/>
              </a:rPr>
              <a:t>提示</a:t>
            </a:r>
          </a:p>
        </p:txBody>
      </p:sp>
      <p:sp>
        <p:nvSpPr>
          <p:cNvPr id="6" name="正方形/長方形 5"/>
          <p:cNvSpPr/>
          <p:nvPr/>
        </p:nvSpPr>
        <p:spPr>
          <a:xfrm>
            <a:off x="28576" y="403200"/>
            <a:ext cx="9143999" cy="2123658"/>
          </a:xfrm>
          <a:prstGeom prst="rect">
            <a:avLst/>
          </a:prstGeom>
        </p:spPr>
        <p:txBody>
          <a:bodyPr wrap="square">
            <a:spAutoFit/>
          </a:bodyPr>
          <a:lstStyle/>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２１世紀型 鹿屋 Ｏ</a:t>
            </a:r>
            <a:r>
              <a:rPr lang="en-US" altLang="ja-JP" sz="3800" b="1" dirty="0" err="1">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riginal</a:t>
            </a: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「子ども会」構想</a:t>
            </a:r>
          </a:p>
          <a:p>
            <a:pPr algn="ctr"/>
            <a:r>
              <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～コカ（ＫＯＫＡ）プロジェクト～　</a:t>
            </a:r>
            <a:r>
              <a:rPr lang="ja-JP" altLang="en-US" sz="3800" dirty="0">
                <a:solidFill>
                  <a:schemeClr val="bg1"/>
                </a:solidFill>
                <a:latin typeface="UD デジタル 教科書体 NK-B" panose="02020700000000000000" pitchFamily="18" charset="-128"/>
                <a:ea typeface="UD デジタル 教科書体 NK-B" panose="02020700000000000000" pitchFamily="18" charset="-128"/>
              </a:rPr>
              <a:t>とは</a:t>
            </a:r>
            <a:r>
              <a:rPr lang="en-US" altLang="ja-JP" sz="3800" dirty="0">
                <a:solidFill>
                  <a:schemeClr val="bg1"/>
                </a:solidFill>
                <a:latin typeface="UD デジタル 教科書体 NK-B" panose="02020700000000000000" pitchFamily="18" charset="-128"/>
                <a:ea typeface="UD デジタル 教科書体 NK-B" panose="02020700000000000000" pitchFamily="18" charset="-128"/>
              </a:rPr>
              <a:t>…</a:t>
            </a:r>
            <a:endParaRPr lang="ja-JP" altLang="en-US" sz="38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a:p>
            <a:r>
              <a:rPr lang="en-US" altLang="ja-JP"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rPr>
              <a:t> </a:t>
            </a:r>
            <a:endParaRPr lang="ja-JP" altLang="en-US" sz="5400" b="1" dirty="0">
              <a:ln w="19050">
                <a:solidFill>
                  <a:srgbClr val="FF0000"/>
                </a:solidFill>
              </a:ln>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9404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7425</TotalTime>
  <Words>3678</Words>
  <Application>Microsoft Office PowerPoint</Application>
  <PresentationFormat>画面に合わせる (4:3)</PresentationFormat>
  <Paragraphs>449</Paragraphs>
  <Slides>23</Slides>
  <Notes>23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23</vt:i4>
      </vt:variant>
    </vt:vector>
  </HeadingPairs>
  <TitlesOfParts>
    <vt:vector size="37" baseType="lpstr">
      <vt:lpstr>BIZ UDゴシック</vt:lpstr>
      <vt:lpstr>HGPｺﾞｼｯｸE</vt:lpstr>
      <vt:lpstr>HG創英角ｺﾞｼｯｸUB</vt:lpstr>
      <vt:lpstr>UD デジタル 教科書体 N-B</vt:lpstr>
      <vt:lpstr>UD デジタル 教科書体 NK-B</vt:lpstr>
      <vt:lpstr>UD デジタル 教科書体 NP-B</vt:lpstr>
      <vt:lpstr>Yu Gothic</vt:lpstr>
      <vt:lpstr>Yu Gothic</vt:lpstr>
      <vt:lpstr>游ゴシック Light</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鹿屋市子ども会育成連絡協議会（市子連）では…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橋口 盛文</dc:creator>
  <cp:lastModifiedBy>指導主事 ０８</cp:lastModifiedBy>
  <cp:revision>298</cp:revision>
  <cp:lastPrinted>2021-11-03T23:24:53Z</cp:lastPrinted>
  <dcterms:created xsi:type="dcterms:W3CDTF">2021-01-09T22:59:10Z</dcterms:created>
  <dcterms:modified xsi:type="dcterms:W3CDTF">2021-11-04T22:53:19Z</dcterms:modified>
</cp:coreProperties>
</file>