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9"/>
  </p:notesMasterIdLst>
  <p:handoutMasterIdLst>
    <p:handoutMasterId r:id="rId20"/>
  </p:handoutMasterIdLst>
  <p:sldIdLst>
    <p:sldId id="478" r:id="rId2"/>
    <p:sldId id="465" r:id="rId3"/>
    <p:sldId id="453" r:id="rId4"/>
    <p:sldId id="482" r:id="rId5"/>
    <p:sldId id="430" r:id="rId6"/>
    <p:sldId id="431" r:id="rId7"/>
    <p:sldId id="483" r:id="rId8"/>
    <p:sldId id="470" r:id="rId9"/>
    <p:sldId id="472" r:id="rId10"/>
    <p:sldId id="471" r:id="rId11"/>
    <p:sldId id="474" r:id="rId12"/>
    <p:sldId id="473" r:id="rId13"/>
    <p:sldId id="480" r:id="rId14"/>
    <p:sldId id="429" r:id="rId15"/>
    <p:sldId id="477" r:id="rId16"/>
    <p:sldId id="433" r:id="rId17"/>
    <p:sldId id="481" r:id="rId18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FFFF99"/>
    <a:srgbClr val="CC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5" autoAdjust="0"/>
    <p:restoredTop sz="93837" autoAdjust="0"/>
  </p:normalViewPr>
  <p:slideViewPr>
    <p:cSldViewPr>
      <p:cViewPr varScale="1">
        <p:scale>
          <a:sx n="72" d="100"/>
          <a:sy n="72" d="100"/>
        </p:scale>
        <p:origin x="13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621" cy="493237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5572" y="0"/>
            <a:ext cx="2918621" cy="493237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pPr>
              <a:defRPr/>
            </a:pPr>
            <a:fld id="{990B414F-EFCA-495B-A6EF-74C8AFEC2B92}" type="datetimeFigureOut">
              <a:rPr lang="ja-JP" altLang="en-US"/>
              <a:pPr>
                <a:defRPr/>
              </a:pPr>
              <a:t>2021/11/4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371501"/>
            <a:ext cx="2918621" cy="493236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5572" y="9371501"/>
            <a:ext cx="2918621" cy="493236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pPr>
              <a:defRPr/>
            </a:pPr>
            <a:fld id="{9A0BFC94-1C47-439D-A41A-5AAAD894630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963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621" cy="493237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572" y="0"/>
            <a:ext cx="2918621" cy="493237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06D2CC05-7619-4D36-BD4B-767F34F82CAF}" type="datetimeFigureOut">
              <a:rPr lang="ja-JP" altLang="en-US"/>
              <a:pPr>
                <a:defRPr/>
              </a:pPr>
              <a:t>2021/11/4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44" tIns="45322" rIns="90644" bIns="45322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891" y="4686538"/>
            <a:ext cx="5387982" cy="4439132"/>
          </a:xfrm>
          <a:prstGeom prst="rect">
            <a:avLst/>
          </a:prstGeom>
        </p:spPr>
        <p:txBody>
          <a:bodyPr vert="horz" lIns="90644" tIns="45322" rIns="90644" bIns="45322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371501"/>
            <a:ext cx="2918621" cy="493236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572" y="9371501"/>
            <a:ext cx="2918621" cy="493236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3CF6DFA0-23D0-4E4E-95CB-19461A9268A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9959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F6DFA0-23D0-4E4E-95CB-19461A9268A4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854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8C626-4542-4F7C-8355-FCEAF94040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2CC9C-8B6F-4ABA-90AD-CCA646EB43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6CA19-DC77-48F9-942A-6F7EF20248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12007-1CE4-4A13-8BBA-47C0117FD5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FAADF-DD65-4329-876E-D4CF642BBA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A6CC-1D29-4DCD-A221-3EF01DCD70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A2076-767D-48BA-B180-D713A4271D2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57AD5-EB17-4662-8DA2-F6BE3AF024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552A-F1B6-456F-920E-6F26EDEC8F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2B982-EA5D-42B3-B1D4-278A0E4995F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A98AF-F556-4A5E-970F-B98CE67454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AF37E1E-DD5F-4F58-91A1-CA644A83FB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345C4A-2B37-421D-9861-55F6A24D2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6696744" cy="954107"/>
          </a:xfrm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令和３年度第１回鹿屋市総合教育会議</a:t>
            </a:r>
            <a:br>
              <a:rPr kumimoji="1" lang="en-US" altLang="ja-JP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鹿屋寺子屋事業の推進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96F648-BBC8-4963-BA42-07FDBFF1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304" y="4986929"/>
            <a:ext cx="4413176" cy="1610423"/>
          </a:xfrm>
        </p:spPr>
        <p:txBody>
          <a:bodyPr wrap="square" lIns="72000" tIns="72000" rIns="72000" bIns="72000">
            <a:spAutoFit/>
          </a:bodyPr>
          <a:lstStyle/>
          <a:p>
            <a:pPr marL="0" indent="0">
              <a:buNone/>
            </a:pP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令和３年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月５日（金）</a:t>
            </a:r>
            <a:endParaRPr kumimoji="1"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鹿屋市教育委員会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生涯学習課（中央公民館）</a:t>
            </a: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E09C9832-94BB-43EC-B368-5C141C2829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600" y="2006876"/>
            <a:ext cx="7344816" cy="10620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zh-TW" altLang="en-US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sz="3600" b="1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鹿屋寺子屋事業</a:t>
            </a:r>
            <a:r>
              <a:rPr lang="zh-TW" altLang="en-US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ja-JP" altLang="en-US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44A7B21-0EEA-402B-AFA0-EA9D9E7FBF88}"/>
              </a:ext>
            </a:extLst>
          </p:cNvPr>
          <p:cNvSpPr/>
          <p:nvPr/>
        </p:nvSpPr>
        <p:spPr>
          <a:xfrm>
            <a:off x="251520" y="4005064"/>
            <a:ext cx="3672408" cy="259228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45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C57BB-2F1E-49D3-BBAC-C1F010BDE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2952328" cy="472604"/>
          </a:xfrm>
        </p:spPr>
        <p:txBody>
          <a:bodyPr/>
          <a:lstStyle/>
          <a:p>
            <a:r>
              <a:rPr kumimoji="1" lang="ja-JP" altLang="en-US" sz="3200" dirty="0"/>
              <a:t>休み時間等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241C568-A4FB-4249-8DA1-741C1E9AD5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933056"/>
            <a:ext cx="3600000" cy="270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5C8683-FAAC-40E9-8A52-B55E356442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933056"/>
            <a:ext cx="3600000" cy="270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9D2B9EE-1FE4-4F4A-A62C-069DB6527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6" y="750611"/>
            <a:ext cx="3600000" cy="298536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A391AB5-707A-454E-9507-DCE422813C59}"/>
              </a:ext>
            </a:extLst>
          </p:cNvPr>
          <p:cNvSpPr/>
          <p:nvPr/>
        </p:nvSpPr>
        <p:spPr>
          <a:xfrm>
            <a:off x="827584" y="764704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１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98D391-0469-44F6-B394-041E662F2E28}"/>
              </a:ext>
            </a:extLst>
          </p:cNvPr>
          <p:cNvSpPr/>
          <p:nvPr/>
        </p:nvSpPr>
        <p:spPr>
          <a:xfrm>
            <a:off x="872457" y="3968998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３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3232DF9-FFA7-4761-B90C-6B31051E42D9}"/>
              </a:ext>
            </a:extLst>
          </p:cNvPr>
          <p:cNvSpPr/>
          <p:nvPr/>
        </p:nvSpPr>
        <p:spPr>
          <a:xfrm>
            <a:off x="4788024" y="4077072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４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C93C643-BC3C-4E43-999C-8C529F91D0A0}"/>
              </a:ext>
            </a:extLst>
          </p:cNvPr>
          <p:cNvSpPr/>
          <p:nvPr/>
        </p:nvSpPr>
        <p:spPr>
          <a:xfrm>
            <a:off x="1199409" y="3426828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000000"/>
                </a:solidFill>
              </a:rPr>
              <a:t>読み聞かせ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02B5585-4BCE-4561-ACFD-7AF64A5CD20D}"/>
              </a:ext>
            </a:extLst>
          </p:cNvPr>
          <p:cNvSpPr/>
          <p:nvPr/>
        </p:nvSpPr>
        <p:spPr>
          <a:xfrm>
            <a:off x="1180296" y="6364250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000000"/>
                </a:solidFill>
              </a:rPr>
              <a:t>あやとり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734BE53-354C-4882-A6E7-75A0AB4D9709}"/>
              </a:ext>
            </a:extLst>
          </p:cNvPr>
          <p:cNvSpPr/>
          <p:nvPr/>
        </p:nvSpPr>
        <p:spPr>
          <a:xfrm>
            <a:off x="5181765" y="6364250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紙芝居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0359FD-3FB8-4BCB-9D68-FDCEB9189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"/>
          <a:stretch/>
        </p:blipFill>
        <p:spPr>
          <a:xfrm>
            <a:off x="4644008" y="750611"/>
            <a:ext cx="3600000" cy="294659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FEB42D0-9096-4E3B-8118-56303F6A194A}"/>
              </a:ext>
            </a:extLst>
          </p:cNvPr>
          <p:cNvSpPr/>
          <p:nvPr/>
        </p:nvSpPr>
        <p:spPr>
          <a:xfrm>
            <a:off x="4716016" y="836712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２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776C078-90BB-4216-97CD-B7DB75B0A797}"/>
              </a:ext>
            </a:extLst>
          </p:cNvPr>
          <p:cNvSpPr/>
          <p:nvPr/>
        </p:nvSpPr>
        <p:spPr>
          <a:xfrm>
            <a:off x="5096592" y="3416331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外遊び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3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F218D0-4636-4485-A695-66DABB55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68"/>
            <a:ext cx="8064896" cy="688628"/>
          </a:xfrm>
        </p:spPr>
        <p:txBody>
          <a:bodyPr/>
          <a:lstStyle/>
          <a:p>
            <a:r>
              <a:rPr kumimoji="1" lang="ja-JP" altLang="en-US" sz="3200" dirty="0"/>
              <a:t>笠之原かがやき塾</a:t>
            </a:r>
            <a:r>
              <a:rPr kumimoji="1" lang="en-US" altLang="ja-JP" sz="3200" dirty="0"/>
              <a:t>(R</a:t>
            </a:r>
            <a:r>
              <a:rPr kumimoji="1" lang="ja-JP" altLang="en-US" sz="3200" dirty="0"/>
              <a:t>元年開講）　　</a:t>
            </a:r>
            <a:r>
              <a:rPr kumimoji="1" lang="en-US" altLang="ja-JP" sz="3200" dirty="0"/>
              <a:t>【</a:t>
            </a:r>
            <a:r>
              <a:rPr kumimoji="1" lang="ja-JP" altLang="en-US" sz="3200" dirty="0"/>
              <a:t>地域型</a:t>
            </a:r>
            <a:r>
              <a:rPr kumimoji="1" lang="en-US" altLang="ja-JP" sz="3200" dirty="0"/>
              <a:t>】</a:t>
            </a:r>
            <a:endParaRPr kumimoji="1" lang="ja-JP" altLang="en-US" sz="3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9C85F3-E99E-43F6-915E-3BAF84E7A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24" y="3789040"/>
            <a:ext cx="3600000" cy="270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797817-2D31-48D0-992F-C34C2D5CD9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3709117"/>
            <a:ext cx="3851920" cy="28889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F1BE3C4-EAD4-461B-9AAB-F3EE9D56D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764704"/>
            <a:ext cx="3600000" cy="270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AC65373-0B1E-4A18-8F9A-3AA01D5D9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359" y="3789040"/>
            <a:ext cx="3600000" cy="270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DD4D73A-AA49-4B75-B952-90CA40A45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22" y="764704"/>
            <a:ext cx="3600000" cy="27000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16E6EC7-FC4B-4D45-8022-09AA36C7B941}"/>
              </a:ext>
            </a:extLst>
          </p:cNvPr>
          <p:cNvSpPr/>
          <p:nvPr/>
        </p:nvSpPr>
        <p:spPr>
          <a:xfrm>
            <a:off x="664108" y="842913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１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1B2C237-668C-41F0-9788-87507117FFD2}"/>
              </a:ext>
            </a:extLst>
          </p:cNvPr>
          <p:cNvSpPr/>
          <p:nvPr/>
        </p:nvSpPr>
        <p:spPr>
          <a:xfrm>
            <a:off x="4798941" y="873016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２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8EEA4E1-3138-479C-8834-69870BB410A5}"/>
              </a:ext>
            </a:extLst>
          </p:cNvPr>
          <p:cNvSpPr/>
          <p:nvPr/>
        </p:nvSpPr>
        <p:spPr>
          <a:xfrm>
            <a:off x="664108" y="3828329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３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D0D2063-0A64-4F94-BCC6-200498FCF484}"/>
              </a:ext>
            </a:extLst>
          </p:cNvPr>
          <p:cNvSpPr/>
          <p:nvPr/>
        </p:nvSpPr>
        <p:spPr>
          <a:xfrm>
            <a:off x="4798941" y="3933056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４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50BEAB4-D2B4-4A35-A99D-4A3FA4F93925}"/>
              </a:ext>
            </a:extLst>
          </p:cNvPr>
          <p:cNvSpPr/>
          <p:nvPr/>
        </p:nvSpPr>
        <p:spPr>
          <a:xfrm>
            <a:off x="879576" y="3215401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自学自習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DF98563-F34E-4EAE-857A-E86CF61B4D52}"/>
              </a:ext>
            </a:extLst>
          </p:cNvPr>
          <p:cNvSpPr/>
          <p:nvPr/>
        </p:nvSpPr>
        <p:spPr>
          <a:xfrm>
            <a:off x="5197943" y="3215401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err="1">
                <a:solidFill>
                  <a:srgbClr val="000000"/>
                </a:solidFill>
              </a:rPr>
              <a:t>けん</a:t>
            </a:r>
            <a:r>
              <a:rPr kumimoji="1" lang="ja-JP" altLang="en-US" sz="1600" dirty="0">
                <a:solidFill>
                  <a:srgbClr val="000000"/>
                </a:solidFill>
              </a:rPr>
              <a:t>玉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48F654A-9EAC-4928-97BB-BCA6E701D9C3}"/>
              </a:ext>
            </a:extLst>
          </p:cNvPr>
          <p:cNvSpPr/>
          <p:nvPr/>
        </p:nvSpPr>
        <p:spPr>
          <a:xfrm>
            <a:off x="998206" y="6263751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そうめん流し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36A3FAB-34C2-4067-8519-FDAFC1110B79}"/>
              </a:ext>
            </a:extLst>
          </p:cNvPr>
          <p:cNvSpPr/>
          <p:nvPr/>
        </p:nvSpPr>
        <p:spPr>
          <a:xfrm>
            <a:off x="5168600" y="6261938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芋ほり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2973CD-9EA9-4031-A499-2AF9740E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546100"/>
          </a:xfrm>
        </p:spPr>
        <p:txBody>
          <a:bodyPr/>
          <a:lstStyle/>
          <a:p>
            <a:r>
              <a:rPr kumimoji="1" lang="ja-JP" altLang="en-US" sz="3200" dirty="0"/>
              <a:t>野里塾ウィズ・ユー（Ｒ元年　開講）　</a:t>
            </a:r>
            <a:r>
              <a:rPr kumimoji="1" lang="en-US" altLang="ja-JP" sz="3200" dirty="0"/>
              <a:t>【</a:t>
            </a:r>
            <a:r>
              <a:rPr kumimoji="1" lang="ja-JP" altLang="en-US" sz="3200" dirty="0"/>
              <a:t>地域型</a:t>
            </a:r>
            <a:r>
              <a:rPr kumimoji="1" lang="en-US" altLang="ja-JP" sz="3200" dirty="0"/>
              <a:t>】</a:t>
            </a:r>
            <a:endParaRPr kumimoji="1" lang="ja-JP" altLang="en-US" sz="3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1EC644-2D8B-4B75-A94B-7EBDB0FC2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820734"/>
            <a:ext cx="3798168" cy="28486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787A68D-A0EE-43C2-A051-0C191236C0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781350"/>
            <a:ext cx="1088003" cy="8160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67A4FA-C05B-4D97-A595-61166A53D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820734"/>
            <a:ext cx="3798168" cy="28486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01969D3-B3BC-4164-B9EE-010055E60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91" y="796398"/>
            <a:ext cx="3851921" cy="28889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4B2ECC8-D430-4D84-9E48-D2A556DFE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176" y="795059"/>
            <a:ext cx="3798169" cy="2848627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4F903AB-E173-4904-A505-8114B8F110AD}"/>
              </a:ext>
            </a:extLst>
          </p:cNvPr>
          <p:cNvSpPr/>
          <p:nvPr/>
        </p:nvSpPr>
        <p:spPr>
          <a:xfrm>
            <a:off x="470179" y="853511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１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FCC9FA-E54E-4020-A50C-1180BFDA28A4}"/>
              </a:ext>
            </a:extLst>
          </p:cNvPr>
          <p:cNvSpPr/>
          <p:nvPr/>
        </p:nvSpPr>
        <p:spPr>
          <a:xfrm>
            <a:off x="4823372" y="905421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２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22825E6-6060-481B-A96D-11E9C2B74269}"/>
              </a:ext>
            </a:extLst>
          </p:cNvPr>
          <p:cNvSpPr/>
          <p:nvPr/>
        </p:nvSpPr>
        <p:spPr>
          <a:xfrm>
            <a:off x="539552" y="3933056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３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8C102FD-37BE-4898-8684-9BE4D8EEFEBE}"/>
              </a:ext>
            </a:extLst>
          </p:cNvPr>
          <p:cNvSpPr/>
          <p:nvPr/>
        </p:nvSpPr>
        <p:spPr>
          <a:xfrm>
            <a:off x="4788024" y="3933056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４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AFCD8CC-31F5-4C1E-85AE-5554EF317220}"/>
              </a:ext>
            </a:extLst>
          </p:cNvPr>
          <p:cNvSpPr/>
          <p:nvPr/>
        </p:nvSpPr>
        <p:spPr>
          <a:xfrm>
            <a:off x="1019212" y="3325180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自学自習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51F4086-C210-4966-BDD6-2A12081D54FC}"/>
              </a:ext>
            </a:extLst>
          </p:cNvPr>
          <p:cNvSpPr/>
          <p:nvPr/>
        </p:nvSpPr>
        <p:spPr>
          <a:xfrm>
            <a:off x="5263844" y="3325180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自学自習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FFB0B1E-D7C6-45BB-BC42-206F3635E9E6}"/>
              </a:ext>
            </a:extLst>
          </p:cNvPr>
          <p:cNvSpPr/>
          <p:nvPr/>
        </p:nvSpPr>
        <p:spPr>
          <a:xfrm>
            <a:off x="1041517" y="6350471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体験：オリジナル石けんづくり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B50A835-5075-46F8-92D7-6FF43013361A}"/>
              </a:ext>
            </a:extLst>
          </p:cNvPr>
          <p:cNvSpPr/>
          <p:nvPr/>
        </p:nvSpPr>
        <p:spPr>
          <a:xfrm>
            <a:off x="5250152" y="6339856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七夕かざり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3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6429CF7-9D9B-47D0-89E4-273AD114991B}"/>
              </a:ext>
            </a:extLst>
          </p:cNvPr>
          <p:cNvSpPr/>
          <p:nvPr/>
        </p:nvSpPr>
        <p:spPr>
          <a:xfrm>
            <a:off x="323528" y="116632"/>
            <a:ext cx="2160240" cy="28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活動日誌から</a:t>
            </a:r>
            <a:endParaRPr kumimoji="1" lang="ja-JP" altLang="en-US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8D932EF-508D-4597-BE38-5E6FC58FCB9C}"/>
              </a:ext>
            </a:extLst>
          </p:cNvPr>
          <p:cNvSpPr/>
          <p:nvPr/>
        </p:nvSpPr>
        <p:spPr>
          <a:xfrm>
            <a:off x="4536456" y="476672"/>
            <a:ext cx="4140000" cy="2969999"/>
          </a:xfrm>
          <a:prstGeom prst="roundRect">
            <a:avLst>
              <a:gd name="adj" fmla="val 432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kumimoji="1" lang="en-US" altLang="ja-JP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&lt;</a:t>
            </a:r>
            <a:r>
              <a:rPr kumimoji="1"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塾生</a:t>
            </a:r>
            <a:r>
              <a:rPr kumimoji="1" lang="en-US" altLang="ja-JP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&gt;</a:t>
            </a:r>
          </a:p>
          <a:p>
            <a:r>
              <a:rPr kumimoji="1"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・友達が問題を出してくれる。</a:t>
            </a:r>
            <a:endParaRPr kumimoji="1" lang="en-US" altLang="ja-JP" sz="1700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・みんなと一緒に勉強が出来てよい。</a:t>
            </a:r>
          </a:p>
          <a:p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・分からない人に、上学年が教えていた。</a:t>
            </a:r>
          </a:p>
          <a:p>
            <a:endParaRPr kumimoji="1" lang="en-US" altLang="ja-JP" sz="1700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en-US" altLang="ja-JP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&lt;</a:t>
            </a:r>
            <a:r>
              <a:rPr kumimoji="1"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指導員</a:t>
            </a:r>
            <a:r>
              <a:rPr kumimoji="1" lang="en-US" altLang="ja-JP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&gt;</a:t>
            </a:r>
          </a:p>
          <a:p>
            <a:r>
              <a:rPr kumimoji="1"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・宿題を済ませた後の時間の使い方が、　</a:t>
            </a:r>
            <a:endParaRPr kumimoji="1" lang="en-US" altLang="ja-JP" sz="1700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わかって</a:t>
            </a:r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いない。（低・中学年）</a:t>
            </a:r>
            <a:endParaRPr lang="en-US" altLang="ja-JP" sz="1700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・新会員に、上級生が声かけしていた。</a:t>
            </a:r>
          </a:p>
          <a:p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・「読んでいるのを聞いて」と言ってく　</a:t>
            </a:r>
            <a:endParaRPr lang="en-US" altLang="ja-JP" sz="1700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700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れると</a:t>
            </a:r>
            <a:r>
              <a:rPr lang="ja-JP" altLang="en-US" sz="17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うれしい。</a:t>
            </a:r>
            <a:endParaRPr kumimoji="1" lang="en-US" altLang="ja-JP" sz="1700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</a:t>
            </a:r>
            <a:endParaRPr kumimoji="1" lang="en-US" altLang="ja-JP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0A68EA3-BB94-435B-A3F1-6F8CB7B12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68" y="3765917"/>
            <a:ext cx="3960000" cy="297000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E79690A-B398-417B-9CF4-083B2BB52F30}"/>
              </a:ext>
            </a:extLst>
          </p:cNvPr>
          <p:cNvSpPr/>
          <p:nvPr/>
        </p:nvSpPr>
        <p:spPr>
          <a:xfrm>
            <a:off x="1187624" y="6381328"/>
            <a:ext cx="1728192" cy="2154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ja-JP" sz="1400" dirty="0">
                <a:solidFill>
                  <a:srgbClr val="000000"/>
                </a:solidFill>
              </a:rPr>
              <a:t>Waku×2</a:t>
            </a:r>
            <a:r>
              <a:rPr lang="ja-JP" altLang="en-US" sz="1400" dirty="0">
                <a:solidFill>
                  <a:srgbClr val="000000"/>
                </a:solidFill>
              </a:rPr>
              <a:t>たかくま塾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04BC101-8EF0-43FB-B512-9622A7AC4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8" y="476672"/>
            <a:ext cx="3960000" cy="2969999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B24AA-074F-4968-8E9E-8D6BF7B445FA}"/>
              </a:ext>
            </a:extLst>
          </p:cNvPr>
          <p:cNvSpPr/>
          <p:nvPr/>
        </p:nvSpPr>
        <p:spPr>
          <a:xfrm>
            <a:off x="1283635" y="3140968"/>
            <a:ext cx="1728192" cy="2154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ja-JP" altLang="en-US" sz="1400" dirty="0" err="1">
                <a:solidFill>
                  <a:srgbClr val="000000"/>
                </a:solidFill>
              </a:rPr>
              <a:t>ひがっばい</a:t>
            </a:r>
            <a:r>
              <a:rPr lang="ja-JP" altLang="en-US" sz="1400" dirty="0">
                <a:solidFill>
                  <a:srgbClr val="000000"/>
                </a:solidFill>
              </a:rPr>
              <a:t>塾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C9CE1B-07FC-41AB-ADD6-C762A82FE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456" y="3717032"/>
            <a:ext cx="3960000" cy="2970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BE8E3B4-F354-4693-9BCB-999AD65EABAC}"/>
              </a:ext>
            </a:extLst>
          </p:cNvPr>
          <p:cNvSpPr/>
          <p:nvPr/>
        </p:nvSpPr>
        <p:spPr>
          <a:xfrm>
            <a:off x="5615896" y="6384343"/>
            <a:ext cx="1728192" cy="2154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ja-JP" altLang="en-US" sz="1400" dirty="0">
                <a:solidFill>
                  <a:srgbClr val="000000"/>
                </a:solidFill>
              </a:rPr>
              <a:t>鹿屋てのん塾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2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5DC13D-9907-4A56-8BB0-850DF97AD945}"/>
              </a:ext>
            </a:extLst>
          </p:cNvPr>
          <p:cNvSpPr txBox="1"/>
          <p:nvPr/>
        </p:nvSpPr>
        <p:spPr>
          <a:xfrm>
            <a:off x="179512" y="116632"/>
            <a:ext cx="1315232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700" dirty="0"/>
              <a:t>成果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BAD3181-05D2-4648-9A09-76BAFB4F83F4}"/>
              </a:ext>
            </a:extLst>
          </p:cNvPr>
          <p:cNvSpPr/>
          <p:nvPr/>
        </p:nvSpPr>
        <p:spPr>
          <a:xfrm>
            <a:off x="539552" y="692696"/>
            <a:ext cx="7993904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0029" indent="-128111" algn="just"/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１　学習習慣とともに、学び合う・教え合うが</a:t>
            </a:r>
            <a:endParaRPr lang="en-US" altLang="ja-JP" sz="28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　身についてきている</a:t>
            </a:r>
            <a:r>
              <a:rPr lang="ja-JP" altLang="ja-JP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。</a:t>
            </a:r>
            <a:endParaRPr lang="en-US" altLang="ja-JP" sz="28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endParaRPr lang="en-US" altLang="ja-JP" sz="2800" kern="1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spc="49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２　地域を知る活動をとおして、郷土愛の育成</a:t>
            </a:r>
            <a:endParaRPr lang="en-US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spc="49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　につながっている。</a:t>
            </a:r>
            <a:endParaRPr lang="en-US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endParaRPr lang="en-US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spc="49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３　高齢者等との交流をとおして、子どもたち</a:t>
            </a:r>
            <a:endParaRPr lang="en-US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spc="49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　は地域住民を知り、高齢者にとっても生きが　</a:t>
            </a:r>
            <a:endParaRPr lang="en-US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spc="49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　いづくりにつながっている。</a:t>
            </a:r>
            <a:endParaRPr lang="ja-JP" altLang="ja-JP" sz="2400" spc="49" dirty="0"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618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99AB82-82BB-4A51-B2BE-37165BEF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12" y="836712"/>
            <a:ext cx="6984776" cy="2880320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○寺子屋の拡充</a:t>
            </a:r>
            <a:b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b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○財政的負担</a:t>
            </a:r>
            <a:b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b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○特別な支援を要する児童への対応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0BCB48-71FA-4548-B3AA-85F19B7C148A}"/>
              </a:ext>
            </a:extLst>
          </p:cNvPr>
          <p:cNvSpPr txBox="1"/>
          <p:nvPr/>
        </p:nvSpPr>
        <p:spPr>
          <a:xfrm>
            <a:off x="179512" y="116632"/>
            <a:ext cx="3024336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7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今後の課題</a:t>
            </a:r>
          </a:p>
        </p:txBody>
      </p:sp>
    </p:spTree>
    <p:extLst>
      <p:ext uri="{BB962C8B-B14F-4D97-AF65-F5344CB8AC3E}">
        <p14:creationId xmlns:p14="http://schemas.microsoft.com/office/powerpoint/2010/main" val="59929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42271707-8551-4837-BD8A-4EF3BAD3AD1D}"/>
              </a:ext>
            </a:extLst>
          </p:cNvPr>
          <p:cNvSpPr/>
          <p:nvPr/>
        </p:nvSpPr>
        <p:spPr>
          <a:xfrm>
            <a:off x="994785" y="5445224"/>
            <a:ext cx="7139836" cy="5730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/>
              <a:t>教　育　委　員　会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E4ADFA0C-13C7-4DF8-82FD-457FE2593C34}"/>
              </a:ext>
            </a:extLst>
          </p:cNvPr>
          <p:cNvSpPr/>
          <p:nvPr/>
        </p:nvSpPr>
        <p:spPr>
          <a:xfrm>
            <a:off x="2809462" y="557619"/>
            <a:ext cx="3307262" cy="543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/>
              <a:t>地域（町内会等）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42E82F5-81E4-4701-A9B5-01869352F1E5}"/>
              </a:ext>
            </a:extLst>
          </p:cNvPr>
          <p:cNvGrpSpPr/>
          <p:nvPr/>
        </p:nvGrpSpPr>
        <p:grpSpPr>
          <a:xfrm>
            <a:off x="942704" y="1226347"/>
            <a:ext cx="7013672" cy="3854423"/>
            <a:chOff x="942704" y="1226347"/>
            <a:chExt cx="7013672" cy="3854423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838EDE09-9B24-481E-8AC8-3E5F7B11A932}"/>
                </a:ext>
              </a:extLst>
            </p:cNvPr>
            <p:cNvSpPr/>
            <p:nvPr/>
          </p:nvSpPr>
          <p:spPr>
            <a:xfrm>
              <a:off x="942704" y="1226347"/>
              <a:ext cx="7013672" cy="3854423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7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1A0C8E46-F40E-43C4-A882-2F18D5D73D35}"/>
                </a:ext>
              </a:extLst>
            </p:cNvPr>
            <p:cNvGrpSpPr/>
            <p:nvPr/>
          </p:nvGrpSpPr>
          <p:grpSpPr>
            <a:xfrm>
              <a:off x="2890776" y="1491643"/>
              <a:ext cx="3128376" cy="3508591"/>
              <a:chOff x="2890776" y="1491643"/>
              <a:chExt cx="3128376" cy="3508591"/>
            </a:xfrm>
          </p:grpSpPr>
          <p:sp>
            <p:nvSpPr>
              <p:cNvPr id="24" name="楕円 23">
                <a:extLst>
                  <a:ext uri="{FF2B5EF4-FFF2-40B4-BE49-F238E27FC236}">
                    <a16:creationId xmlns:a16="http://schemas.microsoft.com/office/drawing/2014/main" id="{F3C41EE1-F803-4E95-884F-4D6BE9392F44}"/>
                  </a:ext>
                </a:extLst>
              </p:cNvPr>
              <p:cNvSpPr/>
              <p:nvPr/>
            </p:nvSpPr>
            <p:spPr>
              <a:xfrm>
                <a:off x="2890776" y="1491643"/>
                <a:ext cx="3128376" cy="350859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B942ECA-E0F0-480E-B4AD-96287EC3F304}"/>
                  </a:ext>
                </a:extLst>
              </p:cNvPr>
              <p:cNvSpPr txBox="1"/>
              <p:nvPr/>
            </p:nvSpPr>
            <p:spPr>
              <a:xfrm>
                <a:off x="2987824" y="2566645"/>
                <a:ext cx="2909378" cy="6463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ja-JP" altLang="en-US" sz="36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地域の子ども</a:t>
                </a:r>
              </a:p>
            </p:txBody>
          </p:sp>
        </p:grp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A8EE30E-5083-4978-886A-DE988386F6AB}"/>
              </a:ext>
            </a:extLst>
          </p:cNvPr>
          <p:cNvGrpSpPr/>
          <p:nvPr/>
        </p:nvGrpSpPr>
        <p:grpSpPr>
          <a:xfrm>
            <a:off x="3347864" y="1916832"/>
            <a:ext cx="2233432" cy="2832811"/>
            <a:chOff x="3347864" y="1916832"/>
            <a:chExt cx="2233432" cy="283281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5063CD1-F01C-45B9-B7E2-35AB6950D19A}"/>
                </a:ext>
              </a:extLst>
            </p:cNvPr>
            <p:cNvSpPr txBox="1"/>
            <p:nvPr/>
          </p:nvSpPr>
          <p:spPr>
            <a:xfrm>
              <a:off x="3657558" y="3826313"/>
              <a:ext cx="1495175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学習活動</a:t>
              </a:r>
              <a:endPara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体験</a:t>
              </a:r>
              <a:r>
                <a:rPr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活動</a:t>
              </a:r>
              <a:endPara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学び合い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5BD4B8C-7DB0-4E10-8CB8-92A88485A2D2}"/>
                </a:ext>
              </a:extLst>
            </p:cNvPr>
            <p:cNvSpPr txBox="1"/>
            <p:nvPr/>
          </p:nvSpPr>
          <p:spPr>
            <a:xfrm>
              <a:off x="3419580" y="3356992"/>
              <a:ext cx="216053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自治公民館等</a:t>
              </a:r>
              <a:endPara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F3C1B1EE-6B3F-4645-81CB-EB4BFCF50553}"/>
                </a:ext>
              </a:extLst>
            </p:cNvPr>
            <p:cNvSpPr txBox="1"/>
            <p:nvPr/>
          </p:nvSpPr>
          <p:spPr>
            <a:xfrm>
              <a:off x="3347864" y="1916832"/>
              <a:ext cx="2233432" cy="553998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3000" dirty="0"/>
                <a:t>寺子屋活動</a:t>
              </a:r>
            </a:p>
          </p:txBody>
        </p:sp>
      </p:grpSp>
      <p:sp>
        <p:nvSpPr>
          <p:cNvPr id="29" name="楕円 28">
            <a:extLst>
              <a:ext uri="{FF2B5EF4-FFF2-40B4-BE49-F238E27FC236}">
                <a16:creationId xmlns:a16="http://schemas.microsoft.com/office/drawing/2014/main" id="{F3435440-B762-404C-8FC8-0C622E9021E3}"/>
              </a:ext>
            </a:extLst>
          </p:cNvPr>
          <p:cNvSpPr/>
          <p:nvPr/>
        </p:nvSpPr>
        <p:spPr>
          <a:xfrm>
            <a:off x="1" y="894230"/>
            <a:ext cx="1989569" cy="90764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700" dirty="0">
                <a:solidFill>
                  <a:schemeClr val="tx1"/>
                </a:solidFill>
              </a:rPr>
              <a:t>退職</a:t>
            </a:r>
            <a:endParaRPr lang="en-US" altLang="ja-JP" sz="2700" dirty="0">
              <a:solidFill>
                <a:schemeClr val="tx1"/>
              </a:solidFill>
            </a:endParaRPr>
          </a:p>
          <a:p>
            <a:pPr algn="ctr"/>
            <a:r>
              <a:rPr lang="ja-JP" altLang="en-US" sz="2700" dirty="0">
                <a:solidFill>
                  <a:schemeClr val="tx1"/>
                </a:solidFill>
              </a:rPr>
              <a:t>校長会</a:t>
            </a:r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8B3CE178-869D-4EA5-AA9E-4D973E20C941}"/>
              </a:ext>
            </a:extLst>
          </p:cNvPr>
          <p:cNvGrpSpPr/>
          <p:nvPr/>
        </p:nvGrpSpPr>
        <p:grpSpPr>
          <a:xfrm>
            <a:off x="2001647" y="1556792"/>
            <a:ext cx="5016107" cy="3104343"/>
            <a:chOff x="2746848" y="1009783"/>
            <a:chExt cx="6688144" cy="4139125"/>
          </a:xfrm>
        </p:grpSpPr>
        <p:sp>
          <p:nvSpPr>
            <p:cNvPr id="70" name="矢印: 右 69">
              <a:extLst>
                <a:ext uri="{FF2B5EF4-FFF2-40B4-BE49-F238E27FC236}">
                  <a16:creationId xmlns:a16="http://schemas.microsoft.com/office/drawing/2014/main" id="{3A7CF291-2986-4976-A4C3-0BF4A3A08DD2}"/>
                </a:ext>
              </a:extLst>
            </p:cNvPr>
            <p:cNvSpPr/>
            <p:nvPr/>
          </p:nvSpPr>
          <p:spPr>
            <a:xfrm rot="9215823">
              <a:off x="7970905" y="2271618"/>
              <a:ext cx="1207483" cy="321024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矢印: 右 70">
              <a:extLst>
                <a:ext uri="{FF2B5EF4-FFF2-40B4-BE49-F238E27FC236}">
                  <a16:creationId xmlns:a16="http://schemas.microsoft.com/office/drawing/2014/main" id="{5D4A874C-1564-4FFD-B904-F21E6174A532}"/>
                </a:ext>
              </a:extLst>
            </p:cNvPr>
            <p:cNvSpPr/>
            <p:nvPr/>
          </p:nvSpPr>
          <p:spPr>
            <a:xfrm rot="11917542">
              <a:off x="7854502" y="4418470"/>
              <a:ext cx="1197563" cy="470932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矢印: 右 71">
              <a:extLst>
                <a:ext uri="{FF2B5EF4-FFF2-40B4-BE49-F238E27FC236}">
                  <a16:creationId xmlns:a16="http://schemas.microsoft.com/office/drawing/2014/main" id="{D5FABCA8-BEB3-46B2-BDC3-50E3EDFDB84D}"/>
                </a:ext>
              </a:extLst>
            </p:cNvPr>
            <p:cNvSpPr/>
            <p:nvPr/>
          </p:nvSpPr>
          <p:spPr>
            <a:xfrm rot="471741">
              <a:off x="2746848" y="3020845"/>
              <a:ext cx="1418035" cy="307531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矢印: 右 72">
              <a:extLst>
                <a:ext uri="{FF2B5EF4-FFF2-40B4-BE49-F238E27FC236}">
                  <a16:creationId xmlns:a16="http://schemas.microsoft.com/office/drawing/2014/main" id="{96CE812F-3506-4DA6-97D6-51B69F4A9F61}"/>
                </a:ext>
              </a:extLst>
            </p:cNvPr>
            <p:cNvSpPr/>
            <p:nvPr/>
          </p:nvSpPr>
          <p:spPr>
            <a:xfrm rot="10800000" flipV="1">
              <a:off x="8103520" y="3314040"/>
              <a:ext cx="1331472" cy="473351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矢印: 右 73">
              <a:extLst>
                <a:ext uri="{FF2B5EF4-FFF2-40B4-BE49-F238E27FC236}">
                  <a16:creationId xmlns:a16="http://schemas.microsoft.com/office/drawing/2014/main" id="{EDB61CD1-C52D-4C13-BA2E-17A23DFA5881}"/>
                </a:ext>
              </a:extLst>
            </p:cNvPr>
            <p:cNvSpPr/>
            <p:nvPr/>
          </p:nvSpPr>
          <p:spPr>
            <a:xfrm rot="19545239">
              <a:off x="2797211" y="3794450"/>
              <a:ext cx="1224453" cy="352303"/>
            </a:xfrm>
            <a:prstGeom prst="rightArrow">
              <a:avLst>
                <a:gd name="adj1" fmla="val 44412"/>
                <a:gd name="adj2" fmla="val 50000"/>
              </a:avLst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3ACD1782-1FE2-4866-9DB9-A4FFB803CE49}"/>
                </a:ext>
              </a:extLst>
            </p:cNvPr>
            <p:cNvSpPr txBox="1"/>
            <p:nvPr/>
          </p:nvSpPr>
          <p:spPr>
            <a:xfrm>
              <a:off x="8413276" y="1977589"/>
              <a:ext cx="515815" cy="861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支援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E38B68D5-0980-4CE1-BE1F-AD8E90808121}"/>
                </a:ext>
              </a:extLst>
            </p:cNvPr>
            <p:cNvSpPr txBox="1"/>
            <p:nvPr/>
          </p:nvSpPr>
          <p:spPr>
            <a:xfrm>
              <a:off x="8346496" y="4287133"/>
              <a:ext cx="596148" cy="861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支援</a:t>
              </a: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525A1B5F-C811-4E49-91EF-5D5D41C7F629}"/>
                </a:ext>
              </a:extLst>
            </p:cNvPr>
            <p:cNvSpPr txBox="1"/>
            <p:nvPr/>
          </p:nvSpPr>
          <p:spPr>
            <a:xfrm>
              <a:off x="3273843" y="2685601"/>
              <a:ext cx="533436" cy="861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支援</a:t>
              </a:r>
            </a:p>
          </p:txBody>
        </p:sp>
        <p:sp>
          <p:nvSpPr>
            <p:cNvPr id="80" name="矢印: 右 79">
              <a:extLst>
                <a:ext uri="{FF2B5EF4-FFF2-40B4-BE49-F238E27FC236}">
                  <a16:creationId xmlns:a16="http://schemas.microsoft.com/office/drawing/2014/main" id="{F7A659F3-C69B-42A8-9DDC-2D4CB6836653}"/>
                </a:ext>
              </a:extLst>
            </p:cNvPr>
            <p:cNvSpPr/>
            <p:nvPr/>
          </p:nvSpPr>
          <p:spPr>
            <a:xfrm rot="8835992">
              <a:off x="7683841" y="1361146"/>
              <a:ext cx="1190843" cy="411572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D7D38ED1-6BE6-4091-9D06-38AE96540101}"/>
                </a:ext>
              </a:extLst>
            </p:cNvPr>
            <p:cNvSpPr txBox="1"/>
            <p:nvPr/>
          </p:nvSpPr>
          <p:spPr>
            <a:xfrm>
              <a:off x="8060336" y="1009783"/>
              <a:ext cx="515815" cy="861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支援</a:t>
              </a: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D99C23EC-DC54-40D4-A226-926AD0AB3BF0}"/>
                </a:ext>
              </a:extLst>
            </p:cNvPr>
            <p:cNvSpPr txBox="1"/>
            <p:nvPr/>
          </p:nvSpPr>
          <p:spPr>
            <a:xfrm>
              <a:off x="8646604" y="3095069"/>
              <a:ext cx="525132" cy="861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支援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3D7D9F62-7E1B-4035-841F-AC851D560C36}"/>
                </a:ext>
              </a:extLst>
            </p:cNvPr>
            <p:cNvSpPr txBox="1"/>
            <p:nvPr/>
          </p:nvSpPr>
          <p:spPr>
            <a:xfrm>
              <a:off x="3353968" y="3730861"/>
              <a:ext cx="537268" cy="861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支援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7FC99BA-8F55-472F-B5CE-AF07433C3E72}"/>
              </a:ext>
            </a:extLst>
          </p:cNvPr>
          <p:cNvGrpSpPr/>
          <p:nvPr/>
        </p:nvGrpSpPr>
        <p:grpSpPr>
          <a:xfrm>
            <a:off x="198414" y="1414722"/>
            <a:ext cx="8694066" cy="3454438"/>
            <a:chOff x="198414" y="1414722"/>
            <a:chExt cx="8694066" cy="3454438"/>
          </a:xfrm>
        </p:grpSpPr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A9F52BF0-C9C4-4725-8B62-5D4856109C69}"/>
                </a:ext>
              </a:extLst>
            </p:cNvPr>
            <p:cNvSpPr/>
            <p:nvPr/>
          </p:nvSpPr>
          <p:spPr>
            <a:xfrm>
              <a:off x="6519439" y="1414722"/>
              <a:ext cx="1990355" cy="502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bg1"/>
                  </a:solidFill>
                </a:rPr>
                <a:t>地域</a:t>
              </a:r>
              <a:r>
                <a:rPr lang="en-US" altLang="ja-JP" sz="2400" dirty="0">
                  <a:solidFill>
                    <a:schemeClr val="bg1"/>
                  </a:solidFill>
                </a:rPr>
                <a:t>PTA</a:t>
              </a:r>
              <a:endParaRPr lang="ja-JP" altLang="en-US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11D44316-64B1-440C-8C36-685E68667243}"/>
                </a:ext>
              </a:extLst>
            </p:cNvPr>
            <p:cNvGrpSpPr/>
            <p:nvPr/>
          </p:nvGrpSpPr>
          <p:grpSpPr>
            <a:xfrm>
              <a:off x="198414" y="1984012"/>
              <a:ext cx="8694066" cy="2885148"/>
              <a:chOff x="264551" y="1502349"/>
              <a:chExt cx="11592088" cy="3846863"/>
            </a:xfrm>
          </p:grpSpPr>
          <p:sp>
            <p:nvSpPr>
              <p:cNvPr id="40" name="楕円 39">
                <a:extLst>
                  <a:ext uri="{FF2B5EF4-FFF2-40B4-BE49-F238E27FC236}">
                    <a16:creationId xmlns:a16="http://schemas.microsoft.com/office/drawing/2014/main" id="{D4476FE5-925D-4399-ABFE-A7CE7932A11F}"/>
                  </a:ext>
                </a:extLst>
              </p:cNvPr>
              <p:cNvSpPr/>
              <p:nvPr/>
            </p:nvSpPr>
            <p:spPr>
              <a:xfrm>
                <a:off x="264551" y="4102898"/>
                <a:ext cx="3280064" cy="1246314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 dirty="0">
                    <a:solidFill>
                      <a:schemeClr val="bg1"/>
                    </a:solidFill>
                  </a:rPr>
                  <a:t>スポーツ推進員</a:t>
                </a:r>
                <a:endParaRPr lang="en-US" altLang="ja-JP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ja-JP" altLang="en-US" b="1" dirty="0">
                    <a:solidFill>
                      <a:schemeClr val="bg1"/>
                    </a:solidFill>
                  </a:rPr>
                  <a:t>･民生委員</a:t>
                </a:r>
              </a:p>
            </p:txBody>
          </p: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DA0DC52C-48B4-41A5-A3F9-6E0A3A4A4F14}"/>
                  </a:ext>
                </a:extLst>
              </p:cNvPr>
              <p:cNvSpPr/>
              <p:nvPr/>
            </p:nvSpPr>
            <p:spPr>
              <a:xfrm>
                <a:off x="8976319" y="1502349"/>
                <a:ext cx="2825865" cy="1062554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dirty="0">
                    <a:solidFill>
                      <a:schemeClr val="bg1"/>
                    </a:solidFill>
                  </a:rPr>
                  <a:t>子ども会育成会</a:t>
                </a:r>
              </a:p>
            </p:txBody>
          </p:sp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9526C7EF-8745-4ECD-BB90-8C2DBFA61996}"/>
                  </a:ext>
                </a:extLst>
              </p:cNvPr>
              <p:cNvSpPr/>
              <p:nvPr/>
            </p:nvSpPr>
            <p:spPr>
              <a:xfrm>
                <a:off x="8984084" y="4469531"/>
                <a:ext cx="2872555" cy="879681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dirty="0">
                    <a:solidFill>
                      <a:schemeClr val="bg1"/>
                    </a:solidFill>
                  </a:rPr>
                  <a:t>婦人部</a:t>
                </a:r>
                <a:endParaRPr lang="en-US" altLang="ja-JP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ja-JP" altLang="en-US" sz="2400" dirty="0">
                    <a:solidFill>
                      <a:schemeClr val="bg1"/>
                    </a:solidFill>
                  </a:rPr>
                  <a:t>女性部</a:t>
                </a:r>
              </a:p>
            </p:txBody>
          </p:sp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C6F43B0E-39B4-402F-8850-ED0E97D26736}"/>
                  </a:ext>
                </a:extLst>
              </p:cNvPr>
              <p:cNvSpPr/>
              <p:nvPr/>
            </p:nvSpPr>
            <p:spPr>
              <a:xfrm>
                <a:off x="9357005" y="2848239"/>
                <a:ext cx="2446750" cy="120552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dirty="0">
                    <a:solidFill>
                      <a:schemeClr val="bg1"/>
                    </a:solidFill>
                  </a:rPr>
                  <a:t>高齢者クラブ</a:t>
                </a:r>
              </a:p>
            </p:txBody>
          </p:sp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9E944E73-B455-4FCB-85B4-329AC7C35A52}"/>
                  </a:ext>
                </a:extLst>
              </p:cNvPr>
              <p:cNvSpPr/>
              <p:nvPr/>
            </p:nvSpPr>
            <p:spPr>
              <a:xfrm>
                <a:off x="431370" y="2276871"/>
                <a:ext cx="2188171" cy="1174434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dirty="0">
                    <a:solidFill>
                      <a:schemeClr val="bg1"/>
                    </a:solidFill>
                  </a:rPr>
                  <a:t>青年部</a:t>
                </a:r>
                <a:endParaRPr lang="en-US" altLang="ja-JP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ja-JP" altLang="en-US" sz="2400" dirty="0">
                    <a:solidFill>
                      <a:schemeClr val="bg1"/>
                    </a:solidFill>
                  </a:rPr>
                  <a:t>壮年部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7BAF394-D355-4C06-8BEC-36CECD3C26BF}"/>
              </a:ext>
            </a:extLst>
          </p:cNvPr>
          <p:cNvGrpSpPr/>
          <p:nvPr/>
        </p:nvGrpSpPr>
        <p:grpSpPr>
          <a:xfrm>
            <a:off x="1426942" y="332656"/>
            <a:ext cx="1649711" cy="2497425"/>
            <a:chOff x="1426942" y="332656"/>
            <a:chExt cx="1649711" cy="2497425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6C6C23B0-589D-40D3-862C-ACE62D2CE941}"/>
                </a:ext>
              </a:extLst>
            </p:cNvPr>
            <p:cNvGrpSpPr/>
            <p:nvPr/>
          </p:nvGrpSpPr>
          <p:grpSpPr>
            <a:xfrm>
              <a:off x="1711796" y="332656"/>
              <a:ext cx="1085174" cy="1200329"/>
              <a:chOff x="1711796" y="332656"/>
              <a:chExt cx="1085174" cy="1200329"/>
            </a:xfrm>
          </p:grpSpPr>
          <p:sp>
            <p:nvSpPr>
              <p:cNvPr id="82" name="矢印: 右 81">
                <a:extLst>
                  <a:ext uri="{FF2B5EF4-FFF2-40B4-BE49-F238E27FC236}">
                    <a16:creationId xmlns:a16="http://schemas.microsoft.com/office/drawing/2014/main" id="{1C286B1B-7009-4E88-808C-BFBBF617C872}"/>
                  </a:ext>
                </a:extLst>
              </p:cNvPr>
              <p:cNvSpPr/>
              <p:nvPr/>
            </p:nvSpPr>
            <p:spPr>
              <a:xfrm rot="20884756">
                <a:off x="1711796" y="905605"/>
                <a:ext cx="1085174" cy="2634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CD125B7-E019-4AEF-8666-5E47C71144A1}"/>
                  </a:ext>
                </a:extLst>
              </p:cNvPr>
              <p:cNvSpPr txBox="1"/>
              <p:nvPr/>
            </p:nvSpPr>
            <p:spPr>
              <a:xfrm>
                <a:off x="2022421" y="332656"/>
                <a:ext cx="389339" cy="120032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指導助言</a:t>
                </a: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5E9F86FF-1381-4922-A008-65BCFF97CD71}"/>
                </a:ext>
              </a:extLst>
            </p:cNvPr>
            <p:cNvGrpSpPr/>
            <p:nvPr/>
          </p:nvGrpSpPr>
          <p:grpSpPr>
            <a:xfrm>
              <a:off x="1426942" y="1629752"/>
              <a:ext cx="1649711" cy="1200329"/>
              <a:chOff x="1426942" y="1629752"/>
              <a:chExt cx="1649711" cy="1200329"/>
            </a:xfrm>
          </p:grpSpPr>
          <p:sp>
            <p:nvSpPr>
              <p:cNvPr id="15" name="矢印: 右 14">
                <a:extLst>
                  <a:ext uri="{FF2B5EF4-FFF2-40B4-BE49-F238E27FC236}">
                    <a16:creationId xmlns:a16="http://schemas.microsoft.com/office/drawing/2014/main" id="{212C8157-4B60-4F3E-A39E-2A0C5A3AB2FA}"/>
                  </a:ext>
                </a:extLst>
              </p:cNvPr>
              <p:cNvSpPr/>
              <p:nvPr/>
            </p:nvSpPr>
            <p:spPr>
              <a:xfrm rot="1950224">
                <a:off x="1426942" y="1982534"/>
                <a:ext cx="1649711" cy="22341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8E03ED81-41BE-4F4E-8CDD-9EDE97C45C72}"/>
                  </a:ext>
                </a:extLst>
              </p:cNvPr>
              <p:cNvSpPr txBox="1"/>
              <p:nvPr/>
            </p:nvSpPr>
            <p:spPr>
              <a:xfrm>
                <a:off x="2049562" y="1629752"/>
                <a:ext cx="362198" cy="120032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学習指導</a:t>
                </a:r>
              </a:p>
            </p:txBody>
          </p:sp>
        </p:grp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8EF4C23-8FFA-42A6-8B24-D757D60858E7}"/>
              </a:ext>
            </a:extLst>
          </p:cNvPr>
          <p:cNvGrpSpPr/>
          <p:nvPr/>
        </p:nvGrpSpPr>
        <p:grpSpPr>
          <a:xfrm>
            <a:off x="2123728" y="4548751"/>
            <a:ext cx="5903026" cy="1112497"/>
            <a:chOff x="2126564" y="4553018"/>
            <a:chExt cx="5903026" cy="1112497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CBD7F45E-4B45-4DDA-9CFE-4E44AFADC7F8}"/>
                </a:ext>
              </a:extLst>
            </p:cNvPr>
            <p:cNvGrpSpPr/>
            <p:nvPr/>
          </p:nvGrpSpPr>
          <p:grpSpPr>
            <a:xfrm>
              <a:off x="2126564" y="4553018"/>
              <a:ext cx="1018537" cy="915093"/>
              <a:chOff x="2126564" y="4553018"/>
              <a:chExt cx="1018537" cy="915093"/>
            </a:xfrm>
          </p:grpSpPr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5BDECED-B57C-479B-B8E1-7E092188C2F6}"/>
                  </a:ext>
                </a:extLst>
              </p:cNvPr>
              <p:cNvSpPr txBox="1"/>
              <p:nvPr/>
            </p:nvSpPr>
            <p:spPr>
              <a:xfrm>
                <a:off x="2126564" y="4796512"/>
                <a:ext cx="544883" cy="6463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dirty="0"/>
                  <a:t>連携</a:t>
                </a:r>
              </a:p>
            </p:txBody>
          </p:sp>
          <p:sp>
            <p:nvSpPr>
              <p:cNvPr id="20" name="矢印: 左右 19">
                <a:extLst>
                  <a:ext uri="{FF2B5EF4-FFF2-40B4-BE49-F238E27FC236}">
                    <a16:creationId xmlns:a16="http://schemas.microsoft.com/office/drawing/2014/main" id="{F61E8031-7B6B-43E4-A184-5D9A57EC739B}"/>
                  </a:ext>
                </a:extLst>
              </p:cNvPr>
              <p:cNvSpPr/>
              <p:nvPr/>
            </p:nvSpPr>
            <p:spPr>
              <a:xfrm rot="16200000">
                <a:off x="2472727" y="4795738"/>
                <a:ext cx="915093" cy="429654"/>
              </a:xfrm>
              <a:prstGeom prst="leftRight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9B137D09-99D1-4F4A-A27C-A923215E262E}"/>
                </a:ext>
              </a:extLst>
            </p:cNvPr>
            <p:cNvGrpSpPr/>
            <p:nvPr/>
          </p:nvGrpSpPr>
          <p:grpSpPr>
            <a:xfrm>
              <a:off x="5688131" y="4760659"/>
              <a:ext cx="2341459" cy="904856"/>
              <a:chOff x="5688131" y="4760659"/>
              <a:chExt cx="2341459" cy="904856"/>
            </a:xfrm>
          </p:grpSpPr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DF668CC-39DC-452D-8575-FA723CE7665A}"/>
                  </a:ext>
                </a:extLst>
              </p:cNvPr>
              <p:cNvSpPr txBox="1"/>
              <p:nvPr/>
            </p:nvSpPr>
            <p:spPr>
              <a:xfrm>
                <a:off x="6101934" y="5019184"/>
                <a:ext cx="1927656" cy="6463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サポート・指導</a:t>
                </a:r>
                <a:endParaRPr kumimoji="1" lang="en-US" altLang="ja-JP" dirty="0"/>
              </a:p>
              <a:p>
                <a:r>
                  <a:rPr kumimoji="1" lang="ja-JP" altLang="en-US" dirty="0"/>
                  <a:t>研修会の実施</a:t>
                </a:r>
              </a:p>
            </p:txBody>
          </p:sp>
          <p:sp>
            <p:nvSpPr>
              <p:cNvPr id="2" name="矢印: 上 1">
                <a:extLst>
                  <a:ext uri="{FF2B5EF4-FFF2-40B4-BE49-F238E27FC236}">
                    <a16:creationId xmlns:a16="http://schemas.microsoft.com/office/drawing/2014/main" id="{9DBAB26F-9DFF-4A6E-8B42-26704237B57A}"/>
                  </a:ext>
                </a:extLst>
              </p:cNvPr>
              <p:cNvSpPr/>
              <p:nvPr/>
            </p:nvSpPr>
            <p:spPr>
              <a:xfrm>
                <a:off x="5688131" y="4760659"/>
                <a:ext cx="447809" cy="624908"/>
              </a:xfrm>
              <a:prstGeom prst="up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67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345C4A-2B37-421D-9861-55F6A24D2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6480720" cy="954107"/>
          </a:xfrm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令和３年度第１回鹿屋市総合教育会議</a:t>
            </a:r>
            <a:br>
              <a:rPr kumimoji="1" lang="en-US" altLang="ja-JP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鹿屋寺子屋事業の推進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96F648-BBC8-4963-BA42-07FDBFF1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304" y="4986929"/>
            <a:ext cx="4413176" cy="1610423"/>
          </a:xfrm>
        </p:spPr>
        <p:txBody>
          <a:bodyPr wrap="square" lIns="72000" tIns="72000" rIns="72000" bIns="72000">
            <a:spAutoFit/>
          </a:bodyPr>
          <a:lstStyle/>
          <a:p>
            <a:pPr marL="0" indent="0">
              <a:buNone/>
            </a:pP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令和３年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月５日（金）</a:t>
            </a:r>
            <a:endParaRPr kumimoji="1"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鹿屋市教育委員会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生涯学習課（中央公民館）</a:t>
            </a: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E09C9832-94BB-43EC-B368-5C141C2829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600" y="1724403"/>
            <a:ext cx="6912768" cy="63003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zh-TW" altLang="en-US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sz="3600" b="1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鹿屋寺子屋事業</a:t>
            </a:r>
            <a:r>
              <a:rPr lang="zh-TW" altLang="en-US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ja-JP" altLang="en-US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44A7B21-0EEA-402B-AFA0-EA9D9E7FBF88}"/>
              </a:ext>
            </a:extLst>
          </p:cNvPr>
          <p:cNvSpPr/>
          <p:nvPr/>
        </p:nvSpPr>
        <p:spPr>
          <a:xfrm>
            <a:off x="251520" y="4653136"/>
            <a:ext cx="2736304" cy="1944216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8DBD5D53-4BC7-46C6-B33B-278768B3E7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864" y="3230978"/>
            <a:ext cx="7920880" cy="50402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zh-TW" altLang="en-US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b="1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ご静聴ありがとうございました。</a:t>
            </a:r>
            <a:r>
              <a:rPr lang="zh-TW" altLang="en-US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ja-JP" altLang="en-US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71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AFAE9E-A34B-42F8-B332-EC9446CC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1696"/>
          </a:xfrm>
        </p:spPr>
        <p:txBody>
          <a:bodyPr/>
          <a:lstStyle/>
          <a:p>
            <a:pPr algn="ctr"/>
            <a:r>
              <a:rPr kumimoji="1" lang="ja-JP" altLang="en-US" sz="6000" b="1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鹿屋寺子屋事業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50E624-C3BC-423D-AE87-7B2076921725}"/>
              </a:ext>
            </a:extLst>
          </p:cNvPr>
          <p:cNvSpPr txBox="1"/>
          <p:nvPr/>
        </p:nvSpPr>
        <p:spPr>
          <a:xfrm>
            <a:off x="356342" y="1124744"/>
            <a:ext cx="122353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目的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509AB6-0B34-4720-9E3B-6E8A2941D4B6}"/>
              </a:ext>
            </a:extLst>
          </p:cNvPr>
          <p:cNvSpPr txBox="1"/>
          <p:nvPr/>
        </p:nvSpPr>
        <p:spPr>
          <a:xfrm>
            <a:off x="1824494" y="1196752"/>
            <a:ext cx="5760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dirty="0"/>
              <a:t>学びあう楽しさ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245B51C-33AE-45C6-96EC-763B54DA7F54}"/>
              </a:ext>
            </a:extLst>
          </p:cNvPr>
          <p:cNvSpPr txBox="1"/>
          <p:nvPr/>
        </p:nvSpPr>
        <p:spPr>
          <a:xfrm>
            <a:off x="1854649" y="2204864"/>
            <a:ext cx="5760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dirty="0"/>
              <a:t>郷土愛の育成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F5CEF90-A540-4BFE-A31E-E0CEB57404E4}"/>
              </a:ext>
            </a:extLst>
          </p:cNvPr>
          <p:cNvSpPr/>
          <p:nvPr/>
        </p:nvSpPr>
        <p:spPr>
          <a:xfrm>
            <a:off x="1854649" y="3212976"/>
            <a:ext cx="5760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3200" dirty="0"/>
              <a:t>高い教育力をもつ地域づくり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224F47-A768-428A-89C1-B5312B6F4E16}"/>
              </a:ext>
            </a:extLst>
          </p:cNvPr>
          <p:cNvSpPr/>
          <p:nvPr/>
        </p:nvSpPr>
        <p:spPr>
          <a:xfrm>
            <a:off x="1868195" y="4221088"/>
            <a:ext cx="5760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3200" dirty="0"/>
              <a:t>安心して子育てできるまちづくり</a:t>
            </a:r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C84B3323-2083-4C02-83F1-12D699BD2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" y="5117811"/>
            <a:ext cx="2160000" cy="1620000"/>
          </a:xfr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7FC47ED-0B34-4B3F-ABE8-09707486E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6" y="5117810"/>
            <a:ext cx="2430000" cy="162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6E2C103-1B70-461B-A741-F0CBD2A59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257" y="5117810"/>
            <a:ext cx="2159999" cy="162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38387EB-4C14-4057-8F37-17383B8649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496" y="5117810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CACE8111-78A2-4B70-A247-2F402DBA4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3762793"/>
            <a:ext cx="6840760" cy="161042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72000" tIns="72000" rIns="72000" bIns="72000">
            <a:spAutoFit/>
          </a:bodyPr>
          <a:lstStyle/>
          <a:p>
            <a:pPr marL="0" indent="0">
              <a:buNone/>
            </a:pPr>
            <a:r>
              <a:rPr lang="ja-JP" altLang="en-US" sz="28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〇指導員（見守り者）：原則２人体制</a:t>
            </a:r>
          </a:p>
          <a:p>
            <a:pPr marL="0" indent="0">
              <a:buNone/>
            </a:pPr>
            <a:r>
              <a:rPr lang="ja-JP" altLang="en-US" sz="28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・安全な活動の見届け</a:t>
            </a:r>
          </a:p>
          <a:p>
            <a:pPr marL="0" indent="0">
              <a:buNone/>
            </a:pPr>
            <a:r>
              <a:rPr lang="ja-JP" altLang="en-US" sz="28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・年間計画の立案等　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F561335-4F1B-46EF-AABC-929B7510C5A9}"/>
              </a:ext>
            </a:extLst>
          </p:cNvPr>
          <p:cNvSpPr/>
          <p:nvPr/>
        </p:nvSpPr>
        <p:spPr>
          <a:xfrm>
            <a:off x="1116376" y="771439"/>
            <a:ext cx="6840000" cy="273072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2000" tIns="72000" rIns="72000" bIns="72000">
            <a:spAutoFit/>
          </a:bodyPr>
          <a:lstStyle/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対象：小学生（</a:t>
            </a:r>
            <a:r>
              <a:rPr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人程度）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〇学習活動（週１回）</a:t>
            </a:r>
            <a:r>
              <a:rPr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…【</a:t>
            </a:r>
            <a:r>
              <a:rPr lang="ja-JP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自学自習</a:t>
            </a:r>
            <a:r>
              <a:rPr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】</a:t>
            </a:r>
          </a:p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・宿題や生活ノート、ドリルや問題集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・読書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zh-TW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zh-TW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〇体験活動（月１回程度）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E749B00-87F0-4B8D-99DD-9A9A4F2FF727}"/>
              </a:ext>
            </a:extLst>
          </p:cNvPr>
          <p:cNvSpPr/>
          <p:nvPr/>
        </p:nvSpPr>
        <p:spPr>
          <a:xfrm>
            <a:off x="179512" y="90096"/>
            <a:ext cx="2160240" cy="5762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1">
            <a:spAutoFit/>
          </a:bodyPr>
          <a:lstStyle/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事業</a:t>
            </a:r>
            <a:r>
              <a:rPr kumimoji="1" lang="ja-JP" altLang="en-US" sz="28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内容</a:t>
            </a:r>
          </a:p>
        </p:txBody>
      </p:sp>
    </p:spTree>
    <p:extLst>
      <p:ext uri="{BB962C8B-B14F-4D97-AF65-F5344CB8AC3E}">
        <p14:creationId xmlns:p14="http://schemas.microsoft.com/office/powerpoint/2010/main" val="177695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E4868F2-9117-4795-A896-1F2CB5F6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637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163420-E32D-4E84-8C58-5B2B017CAF6F}"/>
              </a:ext>
            </a:extLst>
          </p:cNvPr>
          <p:cNvSpPr txBox="1"/>
          <p:nvPr/>
        </p:nvSpPr>
        <p:spPr>
          <a:xfrm>
            <a:off x="107504" y="112857"/>
            <a:ext cx="1390389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700" dirty="0"/>
              <a:t>課題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A6A078B-5A12-42FF-9104-0A6BEAA3CC1C}"/>
              </a:ext>
            </a:extLst>
          </p:cNvPr>
          <p:cNvSpPr/>
          <p:nvPr/>
        </p:nvSpPr>
        <p:spPr>
          <a:xfrm>
            <a:off x="467544" y="764703"/>
            <a:ext cx="8136904" cy="252028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numCol="1">
            <a:noAutofit/>
          </a:bodyPr>
          <a:lstStyle/>
          <a:p>
            <a:pPr marL="230029" indent="-128111" algn="just">
              <a:lnSpc>
                <a:spcPts val="1350"/>
              </a:lnSpc>
            </a:pPr>
            <a:endParaRPr lang="en-US" altLang="ja-JP" sz="24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１　</a:t>
            </a:r>
            <a:r>
              <a:rPr lang="ja-JP" altLang="ja-JP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通いたくても、</a:t>
            </a:r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寺子屋が</a:t>
            </a:r>
            <a:r>
              <a:rPr lang="ja-JP" altLang="ja-JP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遠</a:t>
            </a:r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くて</a:t>
            </a:r>
            <a:r>
              <a:rPr lang="ja-JP" altLang="ja-JP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通えない</a:t>
            </a:r>
            <a:endParaRPr lang="en-US" altLang="ja-JP" sz="28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　</a:t>
            </a:r>
            <a:r>
              <a:rPr lang="ja-JP" altLang="ja-JP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子どもたちがいる。</a:t>
            </a:r>
            <a:endParaRPr lang="en-US" altLang="ja-JP" sz="28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endParaRPr lang="en-US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spc="49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２　寺子屋の増加に伴う、指導者等の人材確</a:t>
            </a:r>
            <a:endParaRPr lang="en-US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  <a:p>
            <a:pPr marL="230029" indent="-128111" algn="just"/>
            <a:r>
              <a:rPr lang="ja-JP" altLang="en-US" sz="2800" spc="49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　保及び財政負担。</a:t>
            </a:r>
          </a:p>
          <a:p>
            <a:pPr marL="230029" indent="-128111" algn="just"/>
            <a:endParaRPr lang="ja-JP" altLang="ja-JP" sz="2800" spc="49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明朝" panose="02020609040205080304" pitchFamily="17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E773A17B-1DBD-4D7B-AC0D-186578E92419}"/>
              </a:ext>
            </a:extLst>
          </p:cNvPr>
          <p:cNvSpPr/>
          <p:nvPr/>
        </p:nvSpPr>
        <p:spPr>
          <a:xfrm>
            <a:off x="4067944" y="3429000"/>
            <a:ext cx="892480" cy="6106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0DC19A-8ABE-4F22-84C6-ADCAC974C2E0}"/>
              </a:ext>
            </a:extLst>
          </p:cNvPr>
          <p:cNvSpPr txBox="1"/>
          <p:nvPr/>
        </p:nvSpPr>
        <p:spPr>
          <a:xfrm>
            <a:off x="2319268" y="4221088"/>
            <a:ext cx="4412972" cy="715581"/>
          </a:xfrm>
          <a:prstGeom prst="rect">
            <a:avLst/>
          </a:prstGeom>
          <a:solidFill>
            <a:schemeClr val="accent6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4050" dirty="0"/>
              <a:t>新鹿屋寺子屋構想</a:t>
            </a:r>
          </a:p>
        </p:txBody>
      </p:sp>
    </p:spTree>
    <p:extLst>
      <p:ext uri="{BB962C8B-B14F-4D97-AF65-F5344CB8AC3E}">
        <p14:creationId xmlns:p14="http://schemas.microsoft.com/office/powerpoint/2010/main" val="170663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885DDA2-171E-488F-A274-770F81D6B9B2}"/>
              </a:ext>
            </a:extLst>
          </p:cNvPr>
          <p:cNvSpPr txBox="1"/>
          <p:nvPr/>
        </p:nvSpPr>
        <p:spPr>
          <a:xfrm>
            <a:off x="2867779" y="236548"/>
            <a:ext cx="3633227" cy="600164"/>
          </a:xfrm>
          <a:prstGeom prst="rect">
            <a:avLst/>
          </a:prstGeom>
          <a:solidFill>
            <a:schemeClr val="accent6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300" dirty="0"/>
              <a:t>新鹿屋寺子屋構想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DA1FA6-D848-4E7F-9D41-D2E683FEA5D5}"/>
              </a:ext>
            </a:extLst>
          </p:cNvPr>
          <p:cNvSpPr txBox="1"/>
          <p:nvPr/>
        </p:nvSpPr>
        <p:spPr>
          <a:xfrm>
            <a:off x="395536" y="1052736"/>
            <a:ext cx="8352928" cy="13849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ja-JP" altLang="en-US" sz="2700" dirty="0">
                <a:solidFill>
                  <a:schemeClr val="bg1"/>
                </a:solidFill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「地域の子どもは地域で育てる」という視点に立ち、地域の実態に応じて、地域の方々が子どもたちに対して、学習支援･体験活動を実施していく。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26D9B20-4285-4470-A672-D16EA857C3FC}"/>
              </a:ext>
            </a:extLst>
          </p:cNvPr>
          <p:cNvSpPr txBox="1"/>
          <p:nvPr/>
        </p:nvSpPr>
        <p:spPr>
          <a:xfrm>
            <a:off x="395536" y="400889"/>
            <a:ext cx="1672225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700" dirty="0"/>
              <a:t>基本理念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761E814C-A202-4DA0-A777-996CA6327D21}"/>
              </a:ext>
            </a:extLst>
          </p:cNvPr>
          <p:cNvSpPr/>
          <p:nvPr/>
        </p:nvSpPr>
        <p:spPr>
          <a:xfrm>
            <a:off x="3878114" y="2492896"/>
            <a:ext cx="1629990" cy="36004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C8458F-4CC7-4C8A-A80E-11EC4008D057}"/>
              </a:ext>
            </a:extLst>
          </p:cNvPr>
          <p:cNvSpPr txBox="1"/>
          <p:nvPr/>
        </p:nvSpPr>
        <p:spPr>
          <a:xfrm>
            <a:off x="1259632" y="2924944"/>
            <a:ext cx="684076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・青少年の健全育成（教育環境の整備）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・地域づくりへの貢献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23603DA9-9D26-4D19-889F-C35BFAA519B2}"/>
              </a:ext>
            </a:extLst>
          </p:cNvPr>
          <p:cNvSpPr/>
          <p:nvPr/>
        </p:nvSpPr>
        <p:spPr>
          <a:xfrm>
            <a:off x="3563888" y="4005064"/>
            <a:ext cx="2237618" cy="36004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F0E636-3697-4610-BDDB-A4F8F327D00D}"/>
              </a:ext>
            </a:extLst>
          </p:cNvPr>
          <p:cNvSpPr txBox="1"/>
          <p:nvPr/>
        </p:nvSpPr>
        <p:spPr>
          <a:xfrm>
            <a:off x="884351" y="4502730"/>
            <a:ext cx="7648089" cy="144655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/>
              <a:t>地域</a:t>
            </a:r>
            <a:r>
              <a:rPr lang="en-US" altLang="ja-JP" sz="4400" dirty="0"/>
              <a:t>(</a:t>
            </a:r>
            <a:r>
              <a:rPr lang="ja-JP" altLang="en-US" sz="4400" dirty="0"/>
              <a:t>町内会</a:t>
            </a:r>
            <a:r>
              <a:rPr lang="en-US" altLang="ja-JP" sz="4400" dirty="0"/>
              <a:t>)</a:t>
            </a:r>
            <a:r>
              <a:rPr lang="ja-JP" altLang="en-US" sz="4400" dirty="0"/>
              <a:t>と連携</a:t>
            </a:r>
            <a:endParaRPr lang="en-US" altLang="ja-JP" sz="4400" dirty="0"/>
          </a:p>
          <a:p>
            <a:pPr algn="ctr"/>
            <a:r>
              <a:rPr lang="ja-JP" altLang="en-US" sz="4400" dirty="0"/>
              <a:t>地域型（地域主体）として実施</a:t>
            </a:r>
          </a:p>
        </p:txBody>
      </p:sp>
    </p:spTree>
    <p:extLst>
      <p:ext uri="{BB962C8B-B14F-4D97-AF65-F5344CB8AC3E}">
        <p14:creationId xmlns:p14="http://schemas.microsoft.com/office/powerpoint/2010/main" val="244534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E4868F2-9117-4795-A896-1F2CB5F6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4335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E8C432-B0D3-445E-9E14-C0FD67EF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77654"/>
            <a:ext cx="5410944" cy="616620"/>
          </a:xfrm>
        </p:spPr>
        <p:txBody>
          <a:bodyPr/>
          <a:lstStyle/>
          <a:p>
            <a:r>
              <a:rPr kumimoji="1" lang="ja-JP" altLang="en-US" sz="3200" dirty="0"/>
              <a:t>はなおか未来塾（</a:t>
            </a:r>
            <a:r>
              <a:rPr kumimoji="1" lang="en-US" altLang="ja-JP" sz="3200" dirty="0"/>
              <a:t>H28</a:t>
            </a:r>
            <a:r>
              <a:rPr kumimoji="1" lang="ja-JP" altLang="en-US" sz="3200" dirty="0"/>
              <a:t>開講）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3B59655-FBB0-452F-91D8-F03D81CDA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91" y="694273"/>
            <a:ext cx="3600000" cy="270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DF68E10-2983-489E-8A68-07E88C7EB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3" y="709905"/>
            <a:ext cx="3600000" cy="270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7B297C6-C4B2-4CEE-9C03-5EA8020F9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3" y="3667208"/>
            <a:ext cx="3600000" cy="270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9A49C33-7DD5-46A7-B7E9-249F5525DF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27" y="3667208"/>
            <a:ext cx="3600000" cy="2700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3017E20-DFF8-4B99-B845-F8637ECFF4F0}"/>
              </a:ext>
            </a:extLst>
          </p:cNvPr>
          <p:cNvSpPr/>
          <p:nvPr/>
        </p:nvSpPr>
        <p:spPr>
          <a:xfrm>
            <a:off x="827584" y="764704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１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A908DEA-B5F5-4865-BC84-94E69DE583AC}"/>
              </a:ext>
            </a:extLst>
          </p:cNvPr>
          <p:cNvSpPr/>
          <p:nvPr/>
        </p:nvSpPr>
        <p:spPr>
          <a:xfrm>
            <a:off x="4677096" y="764704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２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FCF594-9662-4CF8-90C3-A8263B705452}"/>
              </a:ext>
            </a:extLst>
          </p:cNvPr>
          <p:cNvSpPr/>
          <p:nvPr/>
        </p:nvSpPr>
        <p:spPr>
          <a:xfrm>
            <a:off x="827584" y="3717032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３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BEB1E06-61E9-45A9-821F-2C6BF4457194}"/>
              </a:ext>
            </a:extLst>
          </p:cNvPr>
          <p:cNvSpPr/>
          <p:nvPr/>
        </p:nvSpPr>
        <p:spPr>
          <a:xfrm>
            <a:off x="4677096" y="3789040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４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9F00863-7431-4B4F-AC19-B0CC05155420}"/>
              </a:ext>
            </a:extLst>
          </p:cNvPr>
          <p:cNvSpPr/>
          <p:nvPr/>
        </p:nvSpPr>
        <p:spPr>
          <a:xfrm>
            <a:off x="1393552" y="3148450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自学自習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37257AB-286B-44A8-9F4D-52A62FDA48EE}"/>
              </a:ext>
            </a:extLst>
          </p:cNvPr>
          <p:cNvSpPr/>
          <p:nvPr/>
        </p:nvSpPr>
        <p:spPr>
          <a:xfrm>
            <a:off x="5004048" y="3148450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自学自習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D4FA286-BC7E-4D98-8607-738283D88B80}"/>
              </a:ext>
            </a:extLst>
          </p:cNvPr>
          <p:cNvSpPr/>
          <p:nvPr/>
        </p:nvSpPr>
        <p:spPr>
          <a:xfrm>
            <a:off x="1222007" y="6044275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田植え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9BE273B-8B7F-4E2B-B93E-651BA64F72A3}"/>
              </a:ext>
            </a:extLst>
          </p:cNvPr>
          <p:cNvSpPr/>
          <p:nvPr/>
        </p:nvSpPr>
        <p:spPr>
          <a:xfrm>
            <a:off x="5004048" y="6059907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000000"/>
                </a:solidFill>
              </a:rPr>
              <a:t>木工工作教室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A229B3E-FF75-41DF-9939-A179836617F1}"/>
              </a:ext>
            </a:extLst>
          </p:cNvPr>
          <p:cNvSpPr/>
          <p:nvPr/>
        </p:nvSpPr>
        <p:spPr>
          <a:xfrm>
            <a:off x="5364088" y="999020"/>
            <a:ext cx="792088" cy="17099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93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925DED-E077-4C42-8057-F6ACE7B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3437"/>
            <a:ext cx="4824536" cy="695572"/>
          </a:xfrm>
        </p:spPr>
        <p:txBody>
          <a:bodyPr/>
          <a:lstStyle/>
          <a:p>
            <a:r>
              <a:rPr kumimoji="1" lang="ja-JP" altLang="en-US" sz="3200" dirty="0" err="1"/>
              <a:t>りりし</a:t>
            </a:r>
            <a:r>
              <a:rPr kumimoji="1" lang="ja-JP" altLang="en-US" sz="3200" dirty="0"/>
              <a:t>田崎塾（</a:t>
            </a:r>
            <a:r>
              <a:rPr kumimoji="1" lang="en-US" altLang="ja-JP" sz="3200" dirty="0"/>
              <a:t>H30</a:t>
            </a:r>
            <a:r>
              <a:rPr kumimoji="1" lang="ja-JP" altLang="en-US" sz="3200" dirty="0"/>
              <a:t>開講）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BEA5EA-B466-40FF-900B-82234729B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4" y="809009"/>
            <a:ext cx="3600000" cy="270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5116E77-3828-4844-B3CF-9F2BF77F3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99" y="810930"/>
            <a:ext cx="3600000" cy="270000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1393575-2A3C-4242-B5E5-34B2A996C462}"/>
              </a:ext>
            </a:extLst>
          </p:cNvPr>
          <p:cNvSpPr/>
          <p:nvPr/>
        </p:nvSpPr>
        <p:spPr>
          <a:xfrm>
            <a:off x="395536" y="872560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１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A67F8C-5B41-4F9C-9464-D3DD33C922E9}"/>
              </a:ext>
            </a:extLst>
          </p:cNvPr>
          <p:cNvSpPr/>
          <p:nvPr/>
        </p:nvSpPr>
        <p:spPr>
          <a:xfrm>
            <a:off x="4644764" y="908720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２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F7EC2E-D7E9-41DF-9A12-6A12AFEF0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377" y="3861048"/>
            <a:ext cx="3600000" cy="270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19CB204-7473-4A55-9CBD-D4BE93A09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21" y="3861048"/>
            <a:ext cx="3600000" cy="27000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BE8D92E-52D1-4D6C-A6DA-9FE022771B9B}"/>
              </a:ext>
            </a:extLst>
          </p:cNvPr>
          <p:cNvSpPr/>
          <p:nvPr/>
        </p:nvSpPr>
        <p:spPr>
          <a:xfrm>
            <a:off x="4677096" y="3861048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000000"/>
                </a:solidFill>
              </a:rPr>
              <a:t>４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A56479-E567-4B48-8379-342804595897}"/>
              </a:ext>
            </a:extLst>
          </p:cNvPr>
          <p:cNvSpPr/>
          <p:nvPr/>
        </p:nvSpPr>
        <p:spPr>
          <a:xfrm>
            <a:off x="500632" y="3933056"/>
            <a:ext cx="326952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000000"/>
                </a:solidFill>
              </a:rPr>
              <a:t>３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317E79F-2965-43B6-A65E-1FCB1DDB845D}"/>
              </a:ext>
            </a:extLst>
          </p:cNvPr>
          <p:cNvSpPr/>
          <p:nvPr/>
        </p:nvSpPr>
        <p:spPr>
          <a:xfrm>
            <a:off x="954623" y="6317704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000000"/>
                </a:solidFill>
              </a:rPr>
              <a:t>体験：パステルアート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B3C76B4-163C-475B-B591-7F83E65148F0}"/>
              </a:ext>
            </a:extLst>
          </p:cNvPr>
          <p:cNvSpPr/>
          <p:nvPr/>
        </p:nvSpPr>
        <p:spPr>
          <a:xfrm>
            <a:off x="5041961" y="6317704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000000"/>
                </a:solidFill>
              </a:rPr>
              <a:t>体験：</a:t>
            </a:r>
            <a:r>
              <a:rPr lang="ja-JP" altLang="en-US" sz="1600" dirty="0">
                <a:solidFill>
                  <a:srgbClr val="000000"/>
                </a:solidFill>
              </a:rPr>
              <a:t>おりぞめ</a:t>
            </a:r>
            <a:endParaRPr kumimoji="1" lang="en-US" altLang="ja-JP" sz="1600" dirty="0">
              <a:solidFill>
                <a:srgbClr val="00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B136C3B-B555-4441-88F5-F6D182ECE152}"/>
              </a:ext>
            </a:extLst>
          </p:cNvPr>
          <p:cNvSpPr/>
          <p:nvPr/>
        </p:nvSpPr>
        <p:spPr>
          <a:xfrm>
            <a:off x="879576" y="3215401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自学自習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85A93BD-7C04-42BB-B495-322C7592340D}"/>
              </a:ext>
            </a:extLst>
          </p:cNvPr>
          <p:cNvSpPr/>
          <p:nvPr/>
        </p:nvSpPr>
        <p:spPr>
          <a:xfrm>
            <a:off x="5060837" y="3215401"/>
            <a:ext cx="2694832" cy="2076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000000"/>
                </a:solidFill>
              </a:rPr>
              <a:t>自学自習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EB6DA3D7-8C65-4D42-849E-840FADF2EE6C}"/>
              </a:ext>
            </a:extLst>
          </p:cNvPr>
          <p:cNvSpPr/>
          <p:nvPr/>
        </p:nvSpPr>
        <p:spPr>
          <a:xfrm>
            <a:off x="5868144" y="980728"/>
            <a:ext cx="1224136" cy="8640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781469"/>
      </p:ext>
    </p:extLst>
  </p:cSld>
  <p:clrMapOvr>
    <a:masterClrMapping/>
  </p:clrMapOvr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8865</TotalTime>
  <Words>632</Words>
  <Application>Microsoft Office PowerPoint</Application>
  <PresentationFormat>画面に合わせる (4:3)</PresentationFormat>
  <Paragraphs>146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HG丸ｺﾞｼｯｸM-PRO</vt:lpstr>
      <vt:lpstr>ＭＳ Ｐゴシック</vt:lpstr>
      <vt:lpstr>ＭＳ 明朝</vt:lpstr>
      <vt:lpstr>Arial</vt:lpstr>
      <vt:lpstr>Calibri</vt:lpstr>
      <vt:lpstr>Tahoma</vt:lpstr>
      <vt:lpstr>Times New Roman</vt:lpstr>
      <vt:lpstr>Wingdings</vt:lpstr>
      <vt:lpstr>Ocean</vt:lpstr>
      <vt:lpstr>令和３年度第１回鹿屋市総合教育会議 鹿屋寺子屋事業の推進</vt:lpstr>
      <vt:lpstr>鹿屋寺子屋事業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はなおか未来塾（H28開講）</vt:lpstr>
      <vt:lpstr>りりし田崎塾（H30開講）</vt:lpstr>
      <vt:lpstr>休み時間等</vt:lpstr>
      <vt:lpstr>笠之原かがやき塾(R元年開講）　　【地域型】</vt:lpstr>
      <vt:lpstr>野里塾ウィズ・ユー（Ｒ元年　開講）　【地域型】</vt:lpstr>
      <vt:lpstr>PowerPoint プレゼンテーション</vt:lpstr>
      <vt:lpstr>PowerPoint プレゼンテーション</vt:lpstr>
      <vt:lpstr>○寺子屋の拡充  ○財政的負担  ○特別な支援を要する児童への対応</vt:lpstr>
      <vt:lpstr>PowerPoint プレゼンテーション</vt:lpstr>
      <vt:lpstr>令和３年度第１回鹿屋市総合教育会議 鹿屋寺子屋事業の推進</vt:lpstr>
    </vt:vector>
  </TitlesOfParts>
  <Company>FJ-USER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owner</dc:creator>
  <cp:lastModifiedBy>指導主事 ０９</cp:lastModifiedBy>
  <cp:revision>529</cp:revision>
  <cp:lastPrinted>2021-11-01T10:40:42Z</cp:lastPrinted>
  <dcterms:created xsi:type="dcterms:W3CDTF">2015-05-30T09:25:56Z</dcterms:created>
  <dcterms:modified xsi:type="dcterms:W3CDTF">2021-11-04T04:28:27Z</dcterms:modified>
</cp:coreProperties>
</file>